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7" r:id="rId4"/>
    <p:sldId id="260" r:id="rId5"/>
    <p:sldId id="271" r:id="rId6"/>
    <p:sldId id="272" r:id="rId7"/>
    <p:sldId id="266" r:id="rId8"/>
    <p:sldId id="269" r:id="rId9"/>
    <p:sldId id="261" r:id="rId10"/>
    <p:sldId id="265" r:id="rId11"/>
    <p:sldId id="268" r:id="rId12"/>
    <p:sldId id="273" r:id="rId13"/>
    <p:sldId id="274" r:id="rId14"/>
    <p:sldId id="258" r:id="rId15"/>
  </p:sldIdLst>
  <p:sldSz cx="18288000" cy="10287000"/>
  <p:notesSz cx="6858000" cy="9144000"/>
  <p:embeddedFontLst>
    <p:embeddedFont>
      <p:font typeface="Montserrat Extra-Light" charset="-52"/>
      <p:regular r:id="rId16"/>
    </p:embeddedFont>
    <p:embeddedFont>
      <p:font typeface="Bell MT" pitchFamily="18" charset="0"/>
      <p:regular r:id="rId17"/>
      <p:bold r:id="rId18"/>
      <p:italic r:id="rId19"/>
    </p:embeddedFont>
    <p:embeddedFont>
      <p:font typeface="Calibri" pitchFamily="34" charset="0"/>
      <p:regular r:id="rId20"/>
      <p:bold r:id="rId21"/>
      <p:italic r:id="rId22"/>
      <p:boldItalic r:id="rId23"/>
    </p:embeddedFont>
    <p:embeddedFont>
      <p:font typeface="Montserrat Semi-Bold Bold" charset="-52"/>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270E"/>
    <a:srgbClr val="81B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70" d="100"/>
          <a:sy n="70" d="100"/>
        </p:scale>
        <p:origin x="-77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1B673"/>
        </a:solidFill>
        <a:effectLst/>
      </p:bgPr>
    </p:bg>
    <p:spTree>
      <p:nvGrpSpPr>
        <p:cNvPr id="1" name=""/>
        <p:cNvGrpSpPr/>
        <p:nvPr/>
      </p:nvGrpSpPr>
      <p:grpSpPr>
        <a:xfrm>
          <a:off x="0" y="0"/>
          <a:ext cx="0" cy="0"/>
          <a:chOff x="0" y="0"/>
          <a:chExt cx="0" cy="0"/>
        </a:xfrm>
      </p:grpSpPr>
      <p:grpSp>
        <p:nvGrpSpPr>
          <p:cNvPr id="2" name="Group 2"/>
          <p:cNvGrpSpPr/>
          <p:nvPr/>
        </p:nvGrpSpPr>
        <p:grpSpPr>
          <a:xfrm>
            <a:off x="6731854" y="342900"/>
            <a:ext cx="11556146" cy="5110103"/>
            <a:chOff x="-816915" y="-695405"/>
            <a:chExt cx="15408195" cy="6813472"/>
          </a:xfrm>
        </p:grpSpPr>
        <p:sp>
          <p:nvSpPr>
            <p:cNvPr id="3" name="TextBox 3"/>
            <p:cNvSpPr txBox="1"/>
            <p:nvPr/>
          </p:nvSpPr>
          <p:spPr>
            <a:xfrm>
              <a:off x="-750320" y="-695405"/>
              <a:ext cx="14935200" cy="2350387"/>
            </a:xfrm>
            <a:prstGeom prst="rect">
              <a:avLst/>
            </a:prstGeom>
          </p:spPr>
          <p:txBody>
            <a:bodyPr wrap="square" lIns="0" tIns="0" rIns="0" bIns="0" rtlCol="0" anchor="t">
              <a:spAutoFit/>
            </a:bodyPr>
            <a:lstStyle/>
            <a:p>
              <a:pPr algn="ctr">
                <a:lnSpc>
                  <a:spcPts val="4800"/>
                </a:lnSpc>
              </a:pPr>
              <a:r>
                <a:rPr lang="uk-UA" sz="2400" dirty="0" smtClean="0">
                  <a:solidFill>
                    <a:schemeClr val="bg1"/>
                  </a:solidFill>
                  <a:latin typeface="Old Standard Italics"/>
                </a:rPr>
                <a:t>Комунальний заклад загальної середньої освіти І-ІІІ ступенів</a:t>
              </a:r>
            </a:p>
            <a:p>
              <a:pPr algn="ctr">
                <a:lnSpc>
                  <a:spcPts val="4800"/>
                </a:lnSpc>
              </a:pPr>
              <a:r>
                <a:rPr lang="uk-UA" sz="2400" dirty="0" smtClean="0">
                  <a:solidFill>
                    <a:schemeClr val="bg1"/>
                  </a:solidFill>
                  <a:latin typeface="Old Standard Italics"/>
                </a:rPr>
                <a:t> "</a:t>
              </a:r>
              <a:r>
                <a:rPr lang="uk-UA" sz="2400" dirty="0" err="1" smtClean="0">
                  <a:solidFill>
                    <a:schemeClr val="bg1"/>
                  </a:solidFill>
                  <a:latin typeface="Old Standard Italics"/>
                </a:rPr>
                <a:t>Ватутінський</a:t>
              </a:r>
              <a:r>
                <a:rPr lang="uk-UA" sz="2400" dirty="0" smtClean="0">
                  <a:solidFill>
                    <a:schemeClr val="bg1"/>
                  </a:solidFill>
                  <a:latin typeface="Old Standard Italics"/>
                </a:rPr>
                <a:t> ліцей №2 ім. М.Ф. Ватутіна</a:t>
              </a:r>
            </a:p>
            <a:p>
              <a:pPr algn="ctr">
                <a:lnSpc>
                  <a:spcPts val="4800"/>
                </a:lnSpc>
              </a:pPr>
              <a:r>
                <a:rPr lang="uk-UA" sz="2400" dirty="0" smtClean="0">
                  <a:solidFill>
                    <a:schemeClr val="bg1"/>
                  </a:solidFill>
                  <a:latin typeface="Old Standard Italics"/>
                </a:rPr>
                <a:t> </a:t>
              </a:r>
              <a:r>
                <a:rPr lang="uk-UA" sz="2400" dirty="0" err="1" smtClean="0">
                  <a:solidFill>
                    <a:schemeClr val="bg1"/>
                  </a:solidFill>
                  <a:latin typeface="Old Standard Italics"/>
                </a:rPr>
                <a:t>Ватутінської</a:t>
              </a:r>
              <a:r>
                <a:rPr lang="uk-UA" sz="2400" dirty="0" smtClean="0">
                  <a:solidFill>
                    <a:schemeClr val="bg1"/>
                  </a:solidFill>
                  <a:latin typeface="Old Standard Italics"/>
                </a:rPr>
                <a:t> міської ради Черкаської області"   </a:t>
              </a:r>
              <a:endParaRPr lang="en-US" sz="2400" dirty="0">
                <a:solidFill>
                  <a:schemeClr val="bg1"/>
                </a:solidFill>
                <a:latin typeface="Old Standard Italics"/>
              </a:endParaRPr>
            </a:p>
          </p:txBody>
        </p:sp>
        <p:sp>
          <p:nvSpPr>
            <p:cNvPr id="4" name="TextBox 4"/>
            <p:cNvSpPr txBox="1"/>
            <p:nvPr/>
          </p:nvSpPr>
          <p:spPr>
            <a:xfrm>
              <a:off x="-816915" y="3368596"/>
              <a:ext cx="15408195" cy="2749471"/>
            </a:xfrm>
            <a:prstGeom prst="rect">
              <a:avLst/>
            </a:prstGeom>
          </p:spPr>
          <p:txBody>
            <a:bodyPr wrap="square" lIns="0" tIns="0" rIns="0" bIns="0" rtlCol="0" anchor="t">
              <a:spAutoFit/>
            </a:bodyPr>
            <a:lstStyle/>
            <a:p>
              <a:pPr algn="ctr"/>
              <a:r>
                <a:rPr lang="uk-UA" sz="5400" dirty="0" smtClean="0">
                  <a:solidFill>
                    <a:srgbClr val="FDFEEC"/>
                  </a:solidFill>
                  <a:latin typeface="Bell MT" pitchFamily="18" charset="0"/>
                </a:rPr>
                <a:t>Проєкт ліги старшокласників </a:t>
              </a:r>
            </a:p>
            <a:p>
              <a:pPr algn="ctr"/>
              <a:r>
                <a:rPr lang="uk-UA" sz="8000" dirty="0" err="1" smtClean="0">
                  <a:solidFill>
                    <a:srgbClr val="FDFEEC"/>
                  </a:solidFill>
                  <a:latin typeface="Bell MT" pitchFamily="18" charset="0"/>
                </a:rPr>
                <a:t>“Моя</a:t>
              </a:r>
              <a:r>
                <a:rPr lang="uk-UA" sz="8000" dirty="0" smtClean="0">
                  <a:solidFill>
                    <a:srgbClr val="FDFEEC"/>
                  </a:solidFill>
                  <a:latin typeface="Bell MT" pitchFamily="18" charset="0"/>
                </a:rPr>
                <a:t> рідна </a:t>
              </a:r>
              <a:r>
                <a:rPr lang="uk-UA" sz="8000" dirty="0" err="1" smtClean="0">
                  <a:solidFill>
                    <a:srgbClr val="FDFEEC"/>
                  </a:solidFill>
                  <a:latin typeface="Bell MT" pitchFamily="18" charset="0"/>
                </a:rPr>
                <a:t>Черкащина”</a:t>
              </a:r>
              <a:endParaRPr lang="en-US" sz="8000" dirty="0">
                <a:solidFill>
                  <a:srgbClr val="FDFEEC"/>
                </a:solidFill>
                <a:latin typeface="Bell MT" pitchFamily="18" charset="0"/>
              </a:endParaRPr>
            </a:p>
          </p:txBody>
        </p:sp>
      </p:grpSp>
      <p:sp>
        <p:nvSpPr>
          <p:cNvPr id="7" name="TextBox 7"/>
          <p:cNvSpPr txBox="1"/>
          <p:nvPr/>
        </p:nvSpPr>
        <p:spPr>
          <a:xfrm>
            <a:off x="9906000" y="7200900"/>
            <a:ext cx="8016992" cy="2215991"/>
          </a:xfrm>
          <a:prstGeom prst="rect">
            <a:avLst/>
          </a:prstGeom>
        </p:spPr>
        <p:txBody>
          <a:bodyPr wrap="square" lIns="0" tIns="0" rIns="0" bIns="0" rtlCol="0" anchor="t">
            <a:spAutoFit/>
          </a:bodyPr>
          <a:lstStyle/>
          <a:p>
            <a:pPr algn="r">
              <a:lnSpc>
                <a:spcPct val="150000"/>
              </a:lnSpc>
            </a:pPr>
            <a:r>
              <a:rPr lang="uk-UA" sz="2400" b="1" spc="400" dirty="0" smtClean="0">
                <a:solidFill>
                  <a:srgbClr val="FDFEEC"/>
                </a:solidFill>
                <a:latin typeface="Montserrat Extra-Light"/>
              </a:rPr>
              <a:t>Підготувала:</a:t>
            </a:r>
          </a:p>
          <a:p>
            <a:pPr algn="r">
              <a:lnSpc>
                <a:spcPct val="150000"/>
              </a:lnSpc>
            </a:pPr>
            <a:r>
              <a:rPr lang="uk-UA" sz="2400" b="1" spc="400" dirty="0">
                <a:solidFill>
                  <a:srgbClr val="FDFEEC"/>
                </a:solidFill>
                <a:latin typeface="Montserrat Extra-Light"/>
              </a:rPr>
              <a:t>Г</a:t>
            </a:r>
            <a:r>
              <a:rPr lang="uk-UA" sz="2400" b="1" spc="400" dirty="0" smtClean="0">
                <a:solidFill>
                  <a:srgbClr val="FDFEEC"/>
                </a:solidFill>
                <a:latin typeface="Montserrat Extra-Light"/>
              </a:rPr>
              <a:t>олова ліги старшокласників </a:t>
            </a:r>
          </a:p>
          <a:p>
            <a:pPr algn="r">
              <a:lnSpc>
                <a:spcPct val="150000"/>
              </a:lnSpc>
            </a:pPr>
            <a:r>
              <a:rPr lang="uk-UA" sz="2400" b="1" spc="400" dirty="0" smtClean="0">
                <a:solidFill>
                  <a:srgbClr val="FDFEEC"/>
                </a:solidFill>
                <a:latin typeface="Montserrat Extra-Light"/>
              </a:rPr>
              <a:t>м. Ватутіного</a:t>
            </a:r>
          </a:p>
          <a:p>
            <a:pPr algn="r">
              <a:lnSpc>
                <a:spcPct val="150000"/>
              </a:lnSpc>
            </a:pPr>
            <a:r>
              <a:rPr lang="uk-UA" sz="2400" b="1" spc="400" dirty="0" smtClean="0">
                <a:solidFill>
                  <a:srgbClr val="FDFEEC"/>
                </a:solidFill>
                <a:latin typeface="Montserrat Extra-Light"/>
              </a:rPr>
              <a:t>Дарина </a:t>
            </a:r>
            <a:r>
              <a:rPr lang="uk-UA" sz="2400" b="1" spc="400" dirty="0" err="1" smtClean="0">
                <a:solidFill>
                  <a:srgbClr val="FDFEEC"/>
                </a:solidFill>
                <a:latin typeface="Montserrat Extra-Light"/>
              </a:rPr>
              <a:t>Линник</a:t>
            </a:r>
            <a:endParaRPr lang="uk-UA" sz="2400" b="1" spc="400" dirty="0" smtClean="0">
              <a:solidFill>
                <a:srgbClr val="FDFEEC"/>
              </a:solidFill>
              <a:latin typeface="Montserrat Extra-Light"/>
            </a:endParaRPr>
          </a:p>
        </p:txBody>
      </p:sp>
      <p:pic>
        <p:nvPicPr>
          <p:cNvPr id="10242" name="Picture 2" descr="ÐÐ±Ð·Ð¾Ñ IT-ÑÑÐ½ÐºÐ° ÑÑÑÐ´Ð°: Ð§ÐµÑÐºÐ°ÑÑÑ"/>
          <p:cNvPicPr>
            <a:picLocks noChangeAspect="1" noChangeArrowheads="1"/>
          </p:cNvPicPr>
          <p:nvPr/>
        </p:nvPicPr>
        <p:blipFill>
          <a:blip r:embed="rId2" cstate="print"/>
          <a:srcRect l="5926" r="2222"/>
          <a:stretch>
            <a:fillRect/>
          </a:stretch>
        </p:blipFill>
        <p:spPr bwMode="auto">
          <a:xfrm>
            <a:off x="0" y="0"/>
            <a:ext cx="6324600" cy="10287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1B673"/>
        </a:solidFill>
        <a:effectLst/>
      </p:bgPr>
    </p:bg>
    <p:spTree>
      <p:nvGrpSpPr>
        <p:cNvPr id="1" name=""/>
        <p:cNvGrpSpPr/>
        <p:nvPr/>
      </p:nvGrpSpPr>
      <p:grpSpPr>
        <a:xfrm>
          <a:off x="0" y="0"/>
          <a:ext cx="0" cy="0"/>
          <a:chOff x="0" y="0"/>
          <a:chExt cx="0" cy="0"/>
        </a:xfrm>
      </p:grpSpPr>
      <p:grpSp>
        <p:nvGrpSpPr>
          <p:cNvPr id="2" name="Group 2"/>
          <p:cNvGrpSpPr/>
          <p:nvPr/>
        </p:nvGrpSpPr>
        <p:grpSpPr>
          <a:xfrm>
            <a:off x="7772400" y="0"/>
            <a:ext cx="10515600" cy="4524316"/>
            <a:chOff x="-966352" y="-2872085"/>
            <a:chExt cx="14020800" cy="6032420"/>
          </a:xfrm>
        </p:grpSpPr>
        <p:sp>
          <p:nvSpPr>
            <p:cNvPr id="3" name="TextBox 3"/>
            <p:cNvSpPr txBox="1"/>
            <p:nvPr/>
          </p:nvSpPr>
          <p:spPr>
            <a:xfrm>
              <a:off x="-966352" y="-2872085"/>
              <a:ext cx="14020800" cy="6032420"/>
            </a:xfrm>
            <a:prstGeom prst="rect">
              <a:avLst/>
            </a:prstGeom>
          </p:spPr>
          <p:txBody>
            <a:bodyPr wrap="square" lIns="0" tIns="0" rIns="0" bIns="0" rtlCol="0" anchor="t">
              <a:spAutoFit/>
            </a:bodyPr>
            <a:lstStyle/>
            <a:p>
              <a:r>
                <a:rPr lang="uk-UA" sz="6600" dirty="0" smtClean="0">
                  <a:solidFill>
                    <a:schemeClr val="bg1"/>
                  </a:solidFill>
                  <a:latin typeface="Old Standard" charset="0"/>
                  <a:ea typeface="Old Standard" charset="0"/>
                  <a:cs typeface="Old Standard" charset="0"/>
                </a:rPr>
                <a:t>Національний дендрологічний парк "Софіївка"</a:t>
              </a:r>
            </a:p>
            <a:p>
              <a:r>
                <a:rPr lang="uk-UA" sz="4800" dirty="0" smtClean="0"/>
                <a:t/>
              </a:r>
              <a:br>
                <a:rPr lang="uk-UA" sz="4800" dirty="0" smtClean="0"/>
              </a:br>
              <a:endParaRPr lang="ru-RU" sz="4800" dirty="0" smtClean="0"/>
            </a:p>
          </p:txBody>
        </p:sp>
        <p:sp>
          <p:nvSpPr>
            <p:cNvPr id="4" name="TextBox 4"/>
            <p:cNvSpPr txBox="1"/>
            <p:nvPr/>
          </p:nvSpPr>
          <p:spPr>
            <a:xfrm>
              <a:off x="-966352" y="1547515"/>
              <a:ext cx="3103611" cy="666849"/>
            </a:xfrm>
            <a:prstGeom prst="rect">
              <a:avLst/>
            </a:prstGeom>
          </p:spPr>
          <p:txBody>
            <a:bodyPr wrap="square" lIns="0" tIns="0" rIns="0" bIns="0" rtlCol="0" anchor="t">
              <a:spAutoFit/>
            </a:bodyPr>
            <a:lstStyle/>
            <a:p>
              <a:pPr>
                <a:lnSpc>
                  <a:spcPts val="3900"/>
                </a:lnSpc>
              </a:pPr>
              <a:r>
                <a:rPr lang="uk-UA" sz="3000" dirty="0" smtClean="0">
                  <a:solidFill>
                    <a:srgbClr val="43270E"/>
                  </a:solidFill>
                  <a:latin typeface="Montserrat Semi-Bold Bold"/>
                </a:rPr>
                <a:t>м. Умань</a:t>
              </a:r>
              <a:endParaRPr lang="en-US" sz="3000" dirty="0">
                <a:solidFill>
                  <a:srgbClr val="43270E"/>
                </a:solidFill>
                <a:latin typeface="Montserrat Semi-Bold Bold"/>
              </a:endParaRPr>
            </a:p>
          </p:txBody>
        </p:sp>
      </p:grpSp>
      <p:pic>
        <p:nvPicPr>
          <p:cNvPr id="1026" name="Picture 2" descr="ÐÐµÐ¹Ð¼Ð¾Ð²ÑÑÐ½Ð° Ð¾ÑÑÐ½Ð½Ñ Ð¿Ð¾Ð´Ð¾ÑÐ¾Ð¶ Ñ &quot;Ð¡Ð¾ÑÑÑÐ²ÐºÑ&quot; (Ð¤ÐÐ¢Ð) | Ð¢ÐµÑÐ½Ð¾Ð³ÑÐ°Ð´"/>
          <p:cNvPicPr>
            <a:picLocks noChangeAspect="1" noChangeArrowheads="1"/>
          </p:cNvPicPr>
          <p:nvPr/>
        </p:nvPicPr>
        <p:blipFill>
          <a:blip r:embed="rId2" cstate="print"/>
          <a:srcRect/>
          <a:stretch>
            <a:fillRect/>
          </a:stretch>
        </p:blipFill>
        <p:spPr bwMode="auto">
          <a:xfrm>
            <a:off x="0" y="-86963"/>
            <a:ext cx="7467600" cy="10373963"/>
          </a:xfrm>
          <a:prstGeom prst="rect">
            <a:avLst/>
          </a:prstGeom>
          <a:noFill/>
        </p:spPr>
      </p:pic>
      <p:sp>
        <p:nvSpPr>
          <p:cNvPr id="13" name="Прямоугольник 12"/>
          <p:cNvSpPr/>
          <p:nvPr/>
        </p:nvSpPr>
        <p:spPr>
          <a:xfrm>
            <a:off x="7696200" y="3924300"/>
            <a:ext cx="10287000" cy="5632311"/>
          </a:xfrm>
          <a:prstGeom prst="rect">
            <a:avLst/>
          </a:prstGeom>
        </p:spPr>
        <p:txBody>
          <a:bodyPr wrap="square">
            <a:spAutoFit/>
          </a:bodyPr>
          <a:lstStyle/>
          <a:p>
            <a:pPr algn="just"/>
            <a:r>
              <a:rPr lang="uk-UA" sz="2400" dirty="0" smtClean="0">
                <a:solidFill>
                  <a:schemeClr val="bg1"/>
                </a:solidFill>
                <a:latin typeface="Montserrat Extra-Light" charset="-52"/>
              </a:rPr>
              <a:t>            Національний дендрологічний парк "Софіївка" – одне з найвидатніших творінь світового садово-паркового мистецтва кінця Х</a:t>
            </a:r>
            <a:r>
              <a:rPr lang="en-BZ" sz="2400" dirty="0" smtClean="0">
                <a:solidFill>
                  <a:schemeClr val="bg1"/>
                </a:solidFill>
                <a:latin typeface="Montserrat Extra-Light" charset="-52"/>
              </a:rPr>
              <a:t>V</a:t>
            </a:r>
            <a:r>
              <a:rPr lang="uk-UA" sz="2400" dirty="0" smtClean="0">
                <a:solidFill>
                  <a:schemeClr val="bg1"/>
                </a:solidFill>
                <a:latin typeface="Montserrat Extra-Light" charset="-52"/>
              </a:rPr>
              <a:t>ІІІ – першої половини ХІХ ст.</a:t>
            </a:r>
          </a:p>
          <a:p>
            <a:pPr algn="just"/>
            <a:r>
              <a:rPr lang="uk-UA" sz="2400" dirty="0" smtClean="0">
                <a:solidFill>
                  <a:schemeClr val="bg1"/>
                </a:solidFill>
                <a:latin typeface="Montserrat Extra-Light" charset="-52"/>
              </a:rPr>
              <a:t>            Парк площею 180 га розкинувся на околиці старовинного міста Умань. Об'єднує понад сто паркових споруд та малих архітектурних форм – пам’яток архітектури національного значення. Заснував парк у 1796 р. польський магнат Станіслав Потоцький на честь своєї дружини красуні-гречанки Софії та подарував його у день її янгола, в травні 1802 р. </a:t>
            </a:r>
          </a:p>
          <a:p>
            <a:pPr algn="just"/>
            <a:r>
              <a:rPr lang="uk-UA" sz="2400" dirty="0">
                <a:solidFill>
                  <a:schemeClr val="bg1"/>
                </a:solidFill>
                <a:latin typeface="Montserrat Extra-Light" charset="-52"/>
              </a:rPr>
              <a:t> </a:t>
            </a:r>
            <a:r>
              <a:rPr lang="uk-UA" sz="2400" dirty="0" smtClean="0">
                <a:solidFill>
                  <a:schemeClr val="bg1"/>
                </a:solidFill>
                <a:latin typeface="Montserrat Extra-Light" charset="-52"/>
              </a:rPr>
              <a:t>         Ідея створення парку в романтичному стилі з використанням римської і грецької </a:t>
            </a:r>
            <a:r>
              <a:rPr lang="uk-UA" sz="2400" dirty="0" err="1" smtClean="0">
                <a:solidFill>
                  <a:schemeClr val="bg1"/>
                </a:solidFill>
                <a:latin typeface="Montserrat Extra-Light" charset="-52"/>
              </a:rPr>
              <a:t>міфологій</a:t>
            </a:r>
            <a:r>
              <a:rPr lang="uk-UA" sz="2400" dirty="0" smtClean="0">
                <a:solidFill>
                  <a:schemeClr val="bg1"/>
                </a:solidFill>
                <a:latin typeface="Montserrat Extra-Light" charset="-52"/>
              </a:rPr>
              <a:t> належала самій Софії. Дивовижні пейзажі, екзотичні рослини, античні скульптури, водойми, каскади, фонтани, кам’яні гроти – все це гармонійно поєднується і створює неповторну атмосферу казки.</a:t>
            </a:r>
            <a:endParaRPr lang="uk-UA" sz="2400" dirty="0">
              <a:solidFill>
                <a:schemeClr val="bg1"/>
              </a:solidFill>
              <a:latin typeface="Montserrat Extra-Light" charset="-5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grpSp>
        <p:nvGrpSpPr>
          <p:cNvPr id="2" name="Group 3"/>
          <p:cNvGrpSpPr/>
          <p:nvPr/>
        </p:nvGrpSpPr>
        <p:grpSpPr>
          <a:xfrm>
            <a:off x="7620000" y="735867"/>
            <a:ext cx="9507938" cy="8172593"/>
            <a:chOff x="-6992" y="-171449"/>
            <a:chExt cx="12677251" cy="10896790"/>
          </a:xfrm>
        </p:grpSpPr>
        <p:sp>
          <p:nvSpPr>
            <p:cNvPr id="4" name="TextBox 4"/>
            <p:cNvSpPr txBox="1"/>
            <p:nvPr/>
          </p:nvSpPr>
          <p:spPr>
            <a:xfrm>
              <a:off x="0" y="-171449"/>
              <a:ext cx="12670259" cy="4308872"/>
            </a:xfrm>
            <a:prstGeom prst="rect">
              <a:avLst/>
            </a:prstGeom>
          </p:spPr>
          <p:txBody>
            <a:bodyPr lIns="0" tIns="0" rIns="0" bIns="0" rtlCol="0" anchor="t">
              <a:spAutoFit/>
            </a:bodyPr>
            <a:lstStyle/>
            <a:p>
              <a:pPr>
                <a:lnSpc>
                  <a:spcPts val="8400"/>
                </a:lnSpc>
              </a:pPr>
              <a:r>
                <a:rPr lang="uk-UA" sz="7200" smtClean="0">
                  <a:solidFill>
                    <a:srgbClr val="81B673"/>
                  </a:solidFill>
                  <a:latin typeface="Old Standard" charset="0"/>
                  <a:ea typeface="Old Standard" charset="0"/>
                  <a:cs typeface="Old Standard" charset="0"/>
                </a:rPr>
                <a:t>Мисливський палац графа Шувалова</a:t>
              </a:r>
            </a:p>
            <a:p>
              <a:pPr algn="l">
                <a:lnSpc>
                  <a:spcPts val="8400"/>
                </a:lnSpc>
              </a:pPr>
              <a:endParaRPr lang="en-US" sz="7000" dirty="0">
                <a:solidFill>
                  <a:srgbClr val="81B673"/>
                </a:solidFill>
                <a:latin typeface="Old Standard"/>
              </a:endParaRPr>
            </a:p>
          </p:txBody>
        </p:sp>
        <p:sp>
          <p:nvSpPr>
            <p:cNvPr id="5" name="TextBox 5"/>
            <p:cNvSpPr txBox="1"/>
            <p:nvPr/>
          </p:nvSpPr>
          <p:spPr>
            <a:xfrm>
              <a:off x="-6992" y="2962195"/>
              <a:ext cx="11709739" cy="638175"/>
            </a:xfrm>
            <a:prstGeom prst="rect">
              <a:avLst/>
            </a:prstGeom>
          </p:spPr>
          <p:txBody>
            <a:bodyPr lIns="0" tIns="0" rIns="0" bIns="0" rtlCol="0" anchor="t">
              <a:spAutoFit/>
            </a:bodyPr>
            <a:lstStyle/>
            <a:p>
              <a:pPr algn="l">
                <a:lnSpc>
                  <a:spcPts val="3900"/>
                </a:lnSpc>
              </a:pPr>
              <a:r>
                <a:rPr lang="uk-UA" sz="3000" dirty="0" smtClean="0">
                  <a:solidFill>
                    <a:srgbClr val="43270E"/>
                  </a:solidFill>
                  <a:latin typeface="Montserrat Semi-Bold Bold"/>
                </a:rPr>
                <a:t>м. Тальне</a:t>
              </a:r>
              <a:endParaRPr lang="en-US" sz="3000" dirty="0">
                <a:solidFill>
                  <a:srgbClr val="43270E"/>
                </a:solidFill>
                <a:latin typeface="Montserrat Semi-Bold Bold"/>
              </a:endParaRPr>
            </a:p>
          </p:txBody>
        </p:sp>
        <p:sp>
          <p:nvSpPr>
            <p:cNvPr id="6" name="TextBox 6"/>
            <p:cNvSpPr txBox="1"/>
            <p:nvPr/>
          </p:nvSpPr>
          <p:spPr>
            <a:xfrm>
              <a:off x="-6992" y="3978195"/>
              <a:ext cx="12677251" cy="6747146"/>
            </a:xfrm>
            <a:prstGeom prst="rect">
              <a:avLst/>
            </a:prstGeom>
          </p:spPr>
          <p:txBody>
            <a:bodyPr wrap="square" lIns="0" tIns="0" rIns="0" bIns="0" rtlCol="0" anchor="t">
              <a:spAutoFit/>
            </a:bodyPr>
            <a:lstStyle/>
            <a:p>
              <a:pPr algn="just"/>
              <a:r>
                <a:rPr lang="uk-UA" sz="2800" dirty="0" smtClean="0">
                  <a:solidFill>
                    <a:srgbClr val="43270E"/>
                  </a:solidFill>
                  <a:latin typeface="Montserrat Extra-Light" charset="-52"/>
                </a:rPr>
                <a:t>      Мисливський палац графа </a:t>
              </a:r>
              <a:r>
                <a:rPr lang="uk-UA" sz="2800" dirty="0" err="1" smtClean="0">
                  <a:solidFill>
                    <a:srgbClr val="43270E"/>
                  </a:solidFill>
                  <a:latin typeface="Montserrat Extra-Light" charset="-52"/>
                </a:rPr>
                <a:t>Шувалова</a:t>
              </a:r>
              <a:r>
                <a:rPr lang="uk-UA" sz="2800" dirty="0" smtClean="0">
                  <a:solidFill>
                    <a:srgbClr val="43270E"/>
                  </a:solidFill>
                  <a:latin typeface="Montserrat Extra-Light" charset="-52"/>
                </a:rPr>
                <a:t> - садиба, замок, побудований в стилі французького Ренесансу для нащадків російської аристократії голландським архітектором в 1893-1903 роках.</a:t>
              </a:r>
            </a:p>
            <a:p>
              <a:pPr algn="just"/>
              <a:r>
                <a:rPr lang="uk-UA" sz="2800" dirty="0" smtClean="0">
                  <a:solidFill>
                    <a:srgbClr val="43270E"/>
                  </a:solidFill>
                  <a:latin typeface="Montserrat Extra-Light" charset="-52"/>
                </a:rPr>
                <a:t>       На думку Михайла </a:t>
              </a:r>
              <a:r>
                <a:rPr lang="uk-UA" sz="2800" dirty="0" err="1" smtClean="0">
                  <a:solidFill>
                    <a:srgbClr val="43270E"/>
                  </a:solidFill>
                  <a:latin typeface="Montserrat Extra-Light" charset="-52"/>
                </a:rPr>
                <a:t>Відейко</a:t>
              </a:r>
              <a:r>
                <a:rPr lang="uk-UA" sz="2800" dirty="0" smtClean="0">
                  <a:solidFill>
                    <a:srgbClr val="43270E"/>
                  </a:solidFill>
                  <a:latin typeface="Montserrat Extra-Light" charset="-52"/>
                </a:rPr>
                <a:t>, кандидата історичних наук, парк і замок з'явилися ще в кінці </a:t>
              </a:r>
              <a:r>
                <a:rPr lang="en-BZ" sz="2800" dirty="0" smtClean="0">
                  <a:solidFill>
                    <a:srgbClr val="43270E"/>
                  </a:solidFill>
                  <a:latin typeface="Montserrat Extra-Light" charset="-52"/>
                </a:rPr>
                <a:t>XVIII </a:t>
              </a:r>
              <a:r>
                <a:rPr lang="uk-UA" sz="2800" dirty="0" smtClean="0">
                  <a:solidFill>
                    <a:srgbClr val="43270E"/>
                  </a:solidFill>
                  <a:latin typeface="Montserrat Extra-Light" charset="-52"/>
                </a:rPr>
                <a:t>століття, одночасно з «Софіївкою». Тут теж була скеля любові, каскад ставків і обов'язковий підземний хід. За версією вченого, </a:t>
              </a:r>
              <a:r>
                <a:rPr lang="uk-UA" sz="2800" dirty="0" err="1" smtClean="0">
                  <a:solidFill>
                    <a:srgbClr val="43270E"/>
                  </a:solidFill>
                  <a:latin typeface="Montserrat Extra-Light" charset="-52"/>
                </a:rPr>
                <a:t>Шувалов</a:t>
              </a:r>
              <a:r>
                <a:rPr lang="uk-UA" sz="2800" dirty="0" smtClean="0">
                  <a:solidFill>
                    <a:srgbClr val="43270E"/>
                  </a:solidFill>
                  <a:latin typeface="Montserrat Extra-Light" charset="-52"/>
                </a:rPr>
                <a:t> на початку </a:t>
              </a:r>
              <a:r>
                <a:rPr lang="en-BZ" sz="2800" dirty="0" smtClean="0">
                  <a:solidFill>
                    <a:srgbClr val="43270E"/>
                  </a:solidFill>
                  <a:latin typeface="Montserrat Extra-Light" charset="-52"/>
                </a:rPr>
                <a:t>XX </a:t>
              </a:r>
              <a:r>
                <a:rPr lang="uk-UA" sz="2800" dirty="0" smtClean="0">
                  <a:solidFill>
                    <a:srgbClr val="43270E"/>
                  </a:solidFill>
                  <a:latin typeface="Montserrat Extra-Light" charset="-52"/>
                </a:rPr>
                <a:t>століття тільки перебудував існуючий мисливський замок.</a:t>
              </a:r>
            </a:p>
            <a:p>
              <a:pPr algn="l">
                <a:lnSpc>
                  <a:spcPts val="2485"/>
                </a:lnSpc>
              </a:pPr>
              <a:endParaRPr lang="en-US" sz="1775" dirty="0">
                <a:solidFill>
                  <a:srgbClr val="43270E"/>
                </a:solidFill>
                <a:latin typeface="Montserrat Extra-Light"/>
              </a:endParaRPr>
            </a:p>
          </p:txBody>
        </p:sp>
      </p:grpSp>
      <p:pic>
        <p:nvPicPr>
          <p:cNvPr id="25602" name="Picture 2" descr="Ð¡Ð°Ð´Ð¸Ð±Ð° ÐÐ°ÑÐ¸ÑÐºÑÐ½Ð¸Ñ-Ð¨ÑÐ²Ð°Ð»Ð¾Ð²Ð¸Ñ, Ð¢Ð°Ð»ÑÐ½Ðµ â ÑÐ¾ÑÐ¾, Ð¾Ð¿Ð¸Ñ, Ð°Ð´ÑÐµÑÐ°"/>
          <p:cNvPicPr>
            <a:picLocks noChangeAspect="1" noChangeArrowheads="1"/>
          </p:cNvPicPr>
          <p:nvPr/>
        </p:nvPicPr>
        <p:blipFill>
          <a:blip r:embed="rId2" cstate="print"/>
          <a:srcRect l="7210" r="11259"/>
          <a:stretch>
            <a:fillRect/>
          </a:stretch>
        </p:blipFill>
        <p:spPr bwMode="auto">
          <a:xfrm>
            <a:off x="0" y="0"/>
            <a:ext cx="6934200" cy="10287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1B673"/>
        </a:solidFill>
        <a:effectLst/>
      </p:bgPr>
    </p:bg>
    <p:spTree>
      <p:nvGrpSpPr>
        <p:cNvPr id="1" name=""/>
        <p:cNvGrpSpPr/>
        <p:nvPr/>
      </p:nvGrpSpPr>
      <p:grpSpPr>
        <a:xfrm>
          <a:off x="0" y="0"/>
          <a:ext cx="0" cy="0"/>
          <a:chOff x="0" y="0"/>
          <a:chExt cx="0" cy="0"/>
        </a:xfrm>
      </p:grpSpPr>
      <p:pic>
        <p:nvPicPr>
          <p:cNvPr id="2054" name="Picture 6" descr="У Ватутіному мітингували проти перейменування міста на честь Шухевича -  vik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6" y="269548"/>
            <a:ext cx="6788625" cy="508896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2"/>
          <p:cNvGrpSpPr/>
          <p:nvPr/>
        </p:nvGrpSpPr>
        <p:grpSpPr>
          <a:xfrm>
            <a:off x="6966693" y="1028700"/>
            <a:ext cx="11092707" cy="8975169"/>
            <a:chOff x="-1271152" y="-1500485"/>
            <a:chExt cx="13614400" cy="11966891"/>
          </a:xfrm>
        </p:grpSpPr>
        <p:sp>
          <p:nvSpPr>
            <p:cNvPr id="3" name="TextBox 3"/>
            <p:cNvSpPr txBox="1"/>
            <p:nvPr/>
          </p:nvSpPr>
          <p:spPr>
            <a:xfrm>
              <a:off x="-356752" y="-1500485"/>
              <a:ext cx="11901843" cy="3693318"/>
            </a:xfrm>
            <a:prstGeom prst="rect">
              <a:avLst/>
            </a:prstGeom>
          </p:spPr>
          <p:txBody>
            <a:bodyPr lIns="0" tIns="0" rIns="0" bIns="0" rtlCol="0" anchor="t">
              <a:spAutoFit/>
            </a:bodyPr>
            <a:lstStyle/>
            <a:p>
              <a:pPr>
                <a:lnSpc>
                  <a:spcPts val="5430"/>
                </a:lnSpc>
              </a:pPr>
              <a:r>
                <a:rPr lang="uk-UA" sz="6600" dirty="0" smtClean="0">
                  <a:solidFill>
                    <a:srgbClr val="FDFEEC"/>
                  </a:solidFill>
                  <a:latin typeface="Old Standard"/>
                </a:rPr>
                <a:t>Моє рідне місто </a:t>
              </a:r>
              <a:r>
                <a:rPr lang="uk-UA" sz="6600" dirty="0" err="1" smtClean="0">
                  <a:solidFill>
                    <a:srgbClr val="FDFEEC"/>
                  </a:solidFill>
                  <a:latin typeface="Old Standard"/>
                </a:rPr>
                <a:t>–Ватутіне</a:t>
              </a:r>
              <a:endParaRPr lang="uk-UA" sz="6600" dirty="0" smtClean="0">
                <a:solidFill>
                  <a:srgbClr val="FDFEEC"/>
                </a:solidFill>
                <a:latin typeface="Old Standard"/>
              </a:endParaRPr>
            </a:p>
            <a:p>
              <a:pPr>
                <a:lnSpc>
                  <a:spcPts val="5430"/>
                </a:lnSpc>
              </a:pPr>
              <a:endParaRPr lang="uk-UA" sz="6600" dirty="0">
                <a:solidFill>
                  <a:srgbClr val="FDFEEC"/>
                </a:solidFill>
                <a:latin typeface="Old Standard"/>
              </a:endParaRPr>
            </a:p>
            <a:p>
              <a:pPr>
                <a:lnSpc>
                  <a:spcPts val="5430"/>
                </a:lnSpc>
              </a:pPr>
              <a:endParaRPr lang="en-US" sz="6600" dirty="0">
                <a:solidFill>
                  <a:srgbClr val="FDFEEC"/>
                </a:solidFill>
                <a:latin typeface="Old Standard"/>
              </a:endParaRPr>
            </a:p>
          </p:txBody>
        </p:sp>
        <p:sp>
          <p:nvSpPr>
            <p:cNvPr id="5" name="TextBox 5"/>
            <p:cNvSpPr txBox="1"/>
            <p:nvPr/>
          </p:nvSpPr>
          <p:spPr>
            <a:xfrm>
              <a:off x="-1271152" y="125115"/>
              <a:ext cx="13614400" cy="10341291"/>
            </a:xfrm>
            <a:prstGeom prst="rect">
              <a:avLst/>
            </a:prstGeom>
          </p:spPr>
          <p:txBody>
            <a:bodyPr wrap="square" lIns="0" tIns="0" rIns="0" bIns="0" rtlCol="0" anchor="t">
              <a:spAutoFit/>
            </a:bodyPr>
            <a:lstStyle/>
            <a:p>
              <a:pPr algn="just"/>
              <a:r>
                <a:rPr lang="ru-RU" sz="2800" dirty="0" smtClean="0">
                  <a:solidFill>
                    <a:schemeClr val="bg1"/>
                  </a:solidFill>
                  <a:latin typeface="Montserrat Extra-Light" charset="-52"/>
                </a:rPr>
                <a:t>         </a:t>
              </a:r>
            </a:p>
            <a:p>
              <a:pPr algn="just"/>
              <a:endParaRPr lang="ru-RU" sz="2800" dirty="0">
                <a:solidFill>
                  <a:schemeClr val="bg1"/>
                </a:solidFill>
                <a:latin typeface="Montserrat Extra-Light" charset="-52"/>
              </a:endParaRPr>
            </a:p>
            <a:p>
              <a:pPr algn="just"/>
              <a:r>
                <a:rPr lang="ru-RU" sz="2800" dirty="0" smtClean="0">
                  <a:solidFill>
                    <a:schemeClr val="bg1"/>
                  </a:solidFill>
                  <a:latin typeface="Montserrat Extra-Light" charset="-52"/>
                </a:rPr>
                <a:t>        </a:t>
              </a:r>
              <a:r>
                <a:rPr lang="ru-RU" sz="2800" dirty="0" err="1" smtClean="0">
                  <a:solidFill>
                    <a:schemeClr val="bg1"/>
                  </a:solidFill>
                  <a:latin typeface="Montserrat Extra-Light" charset="-52"/>
                </a:rPr>
                <a:t>Ватутіне</a:t>
              </a:r>
              <a:r>
                <a:rPr lang="ru-RU" sz="2800" dirty="0" smtClean="0">
                  <a:solidFill>
                    <a:schemeClr val="bg1"/>
                  </a:solidFill>
                  <a:latin typeface="Montserrat Extra-Light" charset="-52"/>
                </a:rPr>
                <a:t> – </a:t>
              </a:r>
              <a:r>
                <a:rPr lang="ru-RU" sz="2800" dirty="0" err="1" smtClean="0">
                  <a:solidFill>
                    <a:schemeClr val="bg1"/>
                  </a:solidFill>
                  <a:latin typeface="Montserrat Extra-Light" charset="-52"/>
                </a:rPr>
                <a:t>наймолодше</a:t>
              </a:r>
              <a:r>
                <a:rPr lang="ru-RU" sz="2800" dirty="0" smtClean="0">
                  <a:solidFill>
                    <a:schemeClr val="bg1"/>
                  </a:solidFill>
                  <a:latin typeface="Montserrat Extra-Light" charset="-52"/>
                </a:rPr>
                <a:t> </a:t>
              </a:r>
              <a:r>
                <a:rPr lang="ru-RU" sz="2800" dirty="0" err="1" smtClean="0">
                  <a:solidFill>
                    <a:schemeClr val="bg1"/>
                  </a:solidFill>
                  <a:latin typeface="Montserrat Extra-Light" charset="-52"/>
                </a:rPr>
                <a:t>місто</a:t>
              </a:r>
              <a:r>
                <a:rPr lang="ru-RU" sz="2800" dirty="0" smtClean="0">
                  <a:solidFill>
                    <a:schemeClr val="bg1"/>
                  </a:solidFill>
                  <a:latin typeface="Montserrat Extra-Light" charset="-52"/>
                </a:rPr>
                <a:t> </a:t>
              </a:r>
              <a:r>
                <a:rPr lang="ru-RU" sz="2800" dirty="0" err="1" smtClean="0">
                  <a:solidFill>
                    <a:schemeClr val="bg1"/>
                  </a:solidFill>
                  <a:latin typeface="Montserrat Extra-Light" charset="-52"/>
                </a:rPr>
                <a:t>Черкащини</a:t>
              </a:r>
              <a:r>
                <a:rPr lang="ru-RU" sz="2800" dirty="0" smtClean="0">
                  <a:solidFill>
                    <a:schemeClr val="bg1"/>
                  </a:solidFill>
                  <a:latin typeface="Montserrat Extra-Light" charset="-52"/>
                </a:rPr>
                <a:t>, яке </a:t>
              </a:r>
              <a:r>
                <a:rPr lang="ru-RU" sz="2800" dirty="0" err="1" smtClean="0">
                  <a:solidFill>
                    <a:schemeClr val="bg1"/>
                  </a:solidFill>
                  <a:latin typeface="Montserrat Extra-Light" charset="-52"/>
                </a:rPr>
                <a:t>розкинулось</a:t>
              </a:r>
              <a:r>
                <a:rPr lang="ru-RU" sz="2800" dirty="0" smtClean="0">
                  <a:solidFill>
                    <a:schemeClr val="bg1"/>
                  </a:solidFill>
                  <a:latin typeface="Montserrat Extra-Light" charset="-52"/>
                </a:rPr>
                <a:t> на </a:t>
              </a:r>
              <a:r>
                <a:rPr lang="ru-RU" sz="2800" dirty="0" err="1" smtClean="0">
                  <a:solidFill>
                    <a:schemeClr val="bg1"/>
                  </a:solidFill>
                  <a:latin typeface="Montserrat Extra-Light" charset="-52"/>
                </a:rPr>
                <a:t>мальовничих</a:t>
              </a:r>
              <a:r>
                <a:rPr lang="ru-RU" sz="2800" dirty="0" smtClean="0">
                  <a:solidFill>
                    <a:schemeClr val="bg1"/>
                  </a:solidFill>
                  <a:latin typeface="Montserrat Extra-Light" charset="-52"/>
                </a:rPr>
                <a:t> берегах </a:t>
              </a:r>
              <a:r>
                <a:rPr lang="ru-RU" sz="2800" dirty="0" err="1" smtClean="0">
                  <a:solidFill>
                    <a:schemeClr val="bg1"/>
                  </a:solidFill>
                  <a:latin typeface="Montserrat Extra-Light" charset="-52"/>
                </a:rPr>
                <a:t>тихоплинної</a:t>
              </a:r>
              <a:r>
                <a:rPr lang="ru-RU" sz="2800" dirty="0" smtClean="0">
                  <a:solidFill>
                    <a:schemeClr val="bg1"/>
                  </a:solidFill>
                  <a:latin typeface="Montserrat Extra-Light" charset="-52"/>
                </a:rPr>
                <a:t> </a:t>
              </a:r>
              <a:r>
                <a:rPr lang="ru-RU" sz="2800" dirty="0" err="1" smtClean="0">
                  <a:solidFill>
                    <a:schemeClr val="bg1"/>
                  </a:solidFill>
                  <a:latin typeface="Montserrat Extra-Light" charset="-52"/>
                </a:rPr>
                <a:t>річки</a:t>
              </a:r>
              <a:r>
                <a:rPr lang="ru-RU" sz="2800" dirty="0" smtClean="0">
                  <a:solidFill>
                    <a:schemeClr val="bg1"/>
                  </a:solidFill>
                  <a:latin typeface="Montserrat Extra-Light" charset="-52"/>
                </a:rPr>
                <a:t> </a:t>
              </a:r>
              <a:r>
                <a:rPr lang="ru-RU" sz="2800" dirty="0" err="1" smtClean="0">
                  <a:solidFill>
                    <a:schemeClr val="bg1"/>
                  </a:solidFill>
                  <a:latin typeface="Montserrat Extra-Light" charset="-52"/>
                </a:rPr>
                <a:t>Шполки</a:t>
              </a:r>
              <a:r>
                <a:rPr lang="ru-RU" sz="2800" dirty="0" smtClean="0">
                  <a:solidFill>
                    <a:schemeClr val="bg1"/>
                  </a:solidFill>
                  <a:latin typeface="Montserrat Extra-Light" charset="-52"/>
                </a:rPr>
                <a:t>. </a:t>
              </a:r>
              <a:r>
                <a:rPr lang="uk-UA" sz="2800" dirty="0" smtClean="0">
                  <a:solidFill>
                    <a:schemeClr val="bg1"/>
                  </a:solidFill>
                  <a:latin typeface="Montserrat Extra-Light" charset="-52"/>
                </a:rPr>
                <a:t>Витоки своєї історії місто розпочинає у 1947 році, коли розпочалося будівництво </a:t>
              </a:r>
              <a:r>
                <a:rPr lang="uk-UA" sz="2800" dirty="0" err="1" smtClean="0">
                  <a:solidFill>
                    <a:schemeClr val="bg1"/>
                  </a:solidFill>
                  <a:latin typeface="Montserrat Extra-Light" charset="-52"/>
                </a:rPr>
                <a:t>Юрківського</a:t>
              </a:r>
              <a:r>
                <a:rPr lang="uk-UA" sz="2800" dirty="0" smtClean="0">
                  <a:solidFill>
                    <a:schemeClr val="bg1"/>
                  </a:solidFill>
                  <a:latin typeface="Montserrat Extra-Light" charset="-52"/>
                </a:rPr>
                <a:t> буровугільного комплексу.</a:t>
              </a:r>
            </a:p>
            <a:p>
              <a:pPr algn="just"/>
              <a:r>
                <a:rPr lang="uk-UA" sz="2800" dirty="0" smtClean="0">
                  <a:solidFill>
                    <a:schemeClr val="bg1"/>
                  </a:solidFill>
                  <a:latin typeface="Montserrat Extra-Light" charset="-52"/>
                </a:rPr>
                <a:t>         Родзинкою міста є парк., який належить до заповідної зони. На великих газонах висаджені групи декоративних дерев; невеликі, але яскраві квітники міняють кольоровий спектр протягом сезону, монументальність гідротехнічної споруди поєднується з широкими алеями і «зеленими театрами», які одночасно вміщують значну кількість людей. </a:t>
              </a:r>
            </a:p>
            <a:p>
              <a:pPr algn="just"/>
              <a:r>
                <a:rPr lang="uk-UA" sz="2800" dirty="0">
                  <a:solidFill>
                    <a:schemeClr val="bg1"/>
                  </a:solidFill>
                  <a:latin typeface="Montserrat Extra-Light" charset="-52"/>
                </a:rPr>
                <a:t> </a:t>
              </a:r>
              <a:r>
                <a:rPr lang="uk-UA" sz="2800" dirty="0" smtClean="0">
                  <a:solidFill>
                    <a:schemeClr val="bg1"/>
                  </a:solidFill>
                  <a:latin typeface="Montserrat Extra-Light" charset="-52"/>
                </a:rPr>
                <a:t>       Парк відрізняється вільним поєднанням просторових композицій, розкутістю, гармонійним злиттям насаджень і будівель у єдиний архітектурний комплекс. Є тут широкі алеї, місця масових гулянь, естрада, спортивні та розважальні майданчики.</a:t>
              </a:r>
              <a:endParaRPr lang="en-US" sz="2800" dirty="0">
                <a:solidFill>
                  <a:schemeClr val="bg1"/>
                </a:solidFill>
                <a:latin typeface="Montserrat Extra-Light" charset="-52"/>
              </a:endParaRPr>
            </a:p>
          </p:txBody>
        </p:sp>
      </p:grpSp>
      <p:pic>
        <p:nvPicPr>
          <p:cNvPr id="30728" name="Picture 8" descr="https://scontent.fiev1-1.fna.fbcdn.net/v/t1.0-9/106125114_2763014977264892_2036635946633108931_o.jpg?_nc_cat=104&amp;ccb=2&amp;_nc_sid=b9115d&amp;_nc_ohc=Xbnmio0qXKMAX_qfVlY&amp;_nc_ht=scontent.fiev1-1.fna&amp;oh=a09c8b07a674fdcdd067b73971cd7323&amp;oe=5FBBA371"/>
          <p:cNvPicPr>
            <a:picLocks noChangeAspect="1" noChangeArrowheads="1"/>
          </p:cNvPicPr>
          <p:nvPr/>
        </p:nvPicPr>
        <p:blipFill>
          <a:blip r:embed="rId3" cstate="print"/>
          <a:srcRect l="5814" t="13953" r="9302" b="11628"/>
          <a:stretch>
            <a:fillRect/>
          </a:stretch>
        </p:blipFill>
        <p:spPr bwMode="auto">
          <a:xfrm>
            <a:off x="28433" y="4936569"/>
            <a:ext cx="6788625" cy="5067300"/>
          </a:xfrm>
          <a:prstGeom prst="rect">
            <a:avLst/>
          </a:prstGeom>
          <a:noFill/>
        </p:spPr>
      </p:pic>
      <p:pic>
        <p:nvPicPr>
          <p:cNvPr id="7" name="Picture 6" descr="Vatutine ger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25800" y="2843"/>
            <a:ext cx="2286000" cy="28813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43800" y="1028700"/>
            <a:ext cx="10210800" cy="8544282"/>
            <a:chOff x="-1271152" y="-1500485"/>
            <a:chExt cx="13614400" cy="11392375"/>
          </a:xfrm>
        </p:grpSpPr>
        <p:sp>
          <p:nvSpPr>
            <p:cNvPr id="3" name="TextBox 3"/>
            <p:cNvSpPr txBox="1"/>
            <p:nvPr/>
          </p:nvSpPr>
          <p:spPr>
            <a:xfrm>
              <a:off x="-356752" y="-1500485"/>
              <a:ext cx="11901843" cy="1872649"/>
            </a:xfrm>
            <a:prstGeom prst="rect">
              <a:avLst/>
            </a:prstGeom>
          </p:spPr>
          <p:txBody>
            <a:bodyPr lIns="0" tIns="0" rIns="0" bIns="0" rtlCol="0" anchor="t">
              <a:spAutoFit/>
            </a:bodyPr>
            <a:lstStyle/>
            <a:p>
              <a:pPr algn="r">
                <a:lnSpc>
                  <a:spcPts val="5430"/>
                </a:lnSpc>
              </a:pPr>
              <a:r>
                <a:rPr lang="uk-UA" sz="6600" dirty="0" smtClean="0">
                  <a:solidFill>
                    <a:srgbClr val="FDFEEC"/>
                  </a:solidFill>
                  <a:latin typeface="Old Standard"/>
                </a:rPr>
                <a:t>Моє рідне місто Ватутіне</a:t>
              </a:r>
              <a:endParaRPr lang="en-US" sz="6600" dirty="0">
                <a:solidFill>
                  <a:srgbClr val="FDFEEC"/>
                </a:solidFill>
                <a:latin typeface="Old Standard"/>
              </a:endParaRPr>
            </a:p>
          </p:txBody>
        </p:sp>
        <p:sp>
          <p:nvSpPr>
            <p:cNvPr id="5" name="TextBox 5"/>
            <p:cNvSpPr txBox="1"/>
            <p:nvPr/>
          </p:nvSpPr>
          <p:spPr>
            <a:xfrm>
              <a:off x="-1271152" y="125115"/>
              <a:ext cx="13614400" cy="9766775"/>
            </a:xfrm>
            <a:prstGeom prst="rect">
              <a:avLst/>
            </a:prstGeom>
          </p:spPr>
          <p:txBody>
            <a:bodyPr wrap="square" lIns="0" tIns="0" rIns="0" bIns="0" rtlCol="0" anchor="t">
              <a:spAutoFit/>
            </a:bodyPr>
            <a:lstStyle/>
            <a:p>
              <a:pPr algn="just"/>
              <a:r>
                <a:rPr lang="ru-RU" sz="2800" dirty="0" smtClean="0">
                  <a:solidFill>
                    <a:schemeClr val="bg1"/>
                  </a:solidFill>
                  <a:latin typeface="Montserrat Extra-Light" charset="-52"/>
                </a:rPr>
                <a:t>         </a:t>
              </a:r>
              <a:r>
                <a:rPr lang="ru-RU" sz="2800" dirty="0" err="1" smtClean="0">
                  <a:solidFill>
                    <a:schemeClr val="bg1"/>
                  </a:solidFill>
                  <a:latin typeface="Montserrat Extra-Light" charset="-52"/>
                </a:rPr>
                <a:t>Ватутіне</a:t>
              </a:r>
              <a:r>
                <a:rPr lang="ru-RU" sz="2800" dirty="0" smtClean="0">
                  <a:solidFill>
                    <a:schemeClr val="bg1"/>
                  </a:solidFill>
                  <a:latin typeface="Montserrat Extra-Light" charset="-52"/>
                </a:rPr>
                <a:t> – </a:t>
              </a:r>
              <a:r>
                <a:rPr lang="ru-RU" sz="2800" dirty="0" err="1" smtClean="0">
                  <a:solidFill>
                    <a:schemeClr val="bg1"/>
                  </a:solidFill>
                  <a:latin typeface="Montserrat Extra-Light" charset="-52"/>
                </a:rPr>
                <a:t>наймолодше</a:t>
              </a:r>
              <a:r>
                <a:rPr lang="ru-RU" sz="2800" dirty="0" smtClean="0">
                  <a:solidFill>
                    <a:schemeClr val="bg1"/>
                  </a:solidFill>
                  <a:latin typeface="Montserrat Extra-Light" charset="-52"/>
                </a:rPr>
                <a:t> </a:t>
              </a:r>
              <a:r>
                <a:rPr lang="ru-RU" sz="2800" dirty="0" err="1" smtClean="0">
                  <a:solidFill>
                    <a:schemeClr val="bg1"/>
                  </a:solidFill>
                  <a:latin typeface="Montserrat Extra-Light" charset="-52"/>
                </a:rPr>
                <a:t>місто</a:t>
              </a:r>
              <a:r>
                <a:rPr lang="ru-RU" sz="2800" dirty="0" smtClean="0">
                  <a:solidFill>
                    <a:schemeClr val="bg1"/>
                  </a:solidFill>
                  <a:latin typeface="Montserrat Extra-Light" charset="-52"/>
                </a:rPr>
                <a:t> </a:t>
              </a:r>
              <a:r>
                <a:rPr lang="ru-RU" sz="2800" dirty="0" err="1" smtClean="0">
                  <a:solidFill>
                    <a:schemeClr val="bg1"/>
                  </a:solidFill>
                  <a:latin typeface="Montserrat Extra-Light" charset="-52"/>
                </a:rPr>
                <a:t>Черкащини</a:t>
              </a:r>
              <a:r>
                <a:rPr lang="ru-RU" sz="2800" dirty="0" smtClean="0">
                  <a:solidFill>
                    <a:schemeClr val="bg1"/>
                  </a:solidFill>
                  <a:latin typeface="Montserrat Extra-Light" charset="-52"/>
                </a:rPr>
                <a:t>, яке </a:t>
              </a:r>
              <a:r>
                <a:rPr lang="ru-RU" sz="2800" dirty="0" err="1" smtClean="0">
                  <a:solidFill>
                    <a:schemeClr val="bg1"/>
                  </a:solidFill>
                  <a:latin typeface="Montserrat Extra-Light" charset="-52"/>
                </a:rPr>
                <a:t>розкинулось</a:t>
              </a:r>
              <a:r>
                <a:rPr lang="ru-RU" sz="2800" dirty="0" smtClean="0">
                  <a:solidFill>
                    <a:schemeClr val="bg1"/>
                  </a:solidFill>
                  <a:latin typeface="Montserrat Extra-Light" charset="-52"/>
                </a:rPr>
                <a:t> на </a:t>
              </a:r>
              <a:r>
                <a:rPr lang="ru-RU" sz="2800" dirty="0" err="1" smtClean="0">
                  <a:solidFill>
                    <a:schemeClr val="bg1"/>
                  </a:solidFill>
                  <a:latin typeface="Montserrat Extra-Light" charset="-52"/>
                </a:rPr>
                <a:t>мальовничих</a:t>
              </a:r>
              <a:r>
                <a:rPr lang="ru-RU" sz="2800" dirty="0" smtClean="0">
                  <a:solidFill>
                    <a:schemeClr val="bg1"/>
                  </a:solidFill>
                  <a:latin typeface="Montserrat Extra-Light" charset="-52"/>
                </a:rPr>
                <a:t> берегах </a:t>
              </a:r>
              <a:r>
                <a:rPr lang="ru-RU" sz="2800" dirty="0" err="1" smtClean="0">
                  <a:solidFill>
                    <a:schemeClr val="bg1"/>
                  </a:solidFill>
                  <a:latin typeface="Montserrat Extra-Light" charset="-52"/>
                </a:rPr>
                <a:t>тихоплинної</a:t>
              </a:r>
              <a:r>
                <a:rPr lang="ru-RU" sz="2800" dirty="0" smtClean="0">
                  <a:solidFill>
                    <a:schemeClr val="bg1"/>
                  </a:solidFill>
                  <a:latin typeface="Montserrat Extra-Light" charset="-52"/>
                </a:rPr>
                <a:t> </a:t>
              </a:r>
              <a:r>
                <a:rPr lang="ru-RU" sz="2800" dirty="0" err="1" smtClean="0">
                  <a:solidFill>
                    <a:schemeClr val="bg1"/>
                  </a:solidFill>
                  <a:latin typeface="Montserrat Extra-Light" charset="-52"/>
                </a:rPr>
                <a:t>річки</a:t>
              </a:r>
              <a:r>
                <a:rPr lang="ru-RU" sz="2800" dirty="0" smtClean="0">
                  <a:solidFill>
                    <a:schemeClr val="bg1"/>
                  </a:solidFill>
                  <a:latin typeface="Montserrat Extra-Light" charset="-52"/>
                </a:rPr>
                <a:t> </a:t>
              </a:r>
              <a:r>
                <a:rPr lang="ru-RU" sz="2800" dirty="0" err="1" smtClean="0">
                  <a:solidFill>
                    <a:schemeClr val="bg1"/>
                  </a:solidFill>
                  <a:latin typeface="Montserrat Extra-Light" charset="-52"/>
                </a:rPr>
                <a:t>Шполки</a:t>
              </a:r>
              <a:r>
                <a:rPr lang="ru-RU" sz="2800" dirty="0" smtClean="0">
                  <a:solidFill>
                    <a:schemeClr val="bg1"/>
                  </a:solidFill>
                  <a:latin typeface="Montserrat Extra-Light" charset="-52"/>
                </a:rPr>
                <a:t>. </a:t>
              </a:r>
              <a:r>
                <a:rPr lang="uk-UA" sz="2800" dirty="0" smtClean="0">
                  <a:solidFill>
                    <a:schemeClr val="bg1"/>
                  </a:solidFill>
                  <a:latin typeface="Montserrat Extra-Light" charset="-52"/>
                </a:rPr>
                <a:t>Витоки своєї історії місто розпочинає у 1947 році, коли розпочалося будівництво </a:t>
              </a:r>
              <a:r>
                <a:rPr lang="uk-UA" sz="2800" dirty="0" err="1" smtClean="0">
                  <a:solidFill>
                    <a:schemeClr val="bg1"/>
                  </a:solidFill>
                  <a:latin typeface="Montserrat Extra-Light" charset="-52"/>
                </a:rPr>
                <a:t>Юрківського</a:t>
              </a:r>
              <a:r>
                <a:rPr lang="uk-UA" sz="2800" dirty="0" smtClean="0">
                  <a:solidFill>
                    <a:schemeClr val="bg1"/>
                  </a:solidFill>
                  <a:latin typeface="Montserrat Extra-Light" charset="-52"/>
                </a:rPr>
                <a:t> буровугільного комплексу.</a:t>
              </a:r>
            </a:p>
            <a:p>
              <a:pPr algn="just"/>
              <a:r>
                <a:rPr lang="uk-UA" sz="2800" dirty="0" smtClean="0">
                  <a:solidFill>
                    <a:schemeClr val="bg1"/>
                  </a:solidFill>
                  <a:latin typeface="Montserrat Extra-Light" charset="-52"/>
                </a:rPr>
                <a:t>         Родзинкою міста є парк., який належить до заповідної зони. На великих газонах висаджені групи декоративних дерев; невеликі, але яскраві квітники міняють кольоровий спектр протягом сезону, монументальність гідротехнічної споруди поєднується з широкими алеями і «зеленими театрами», які одночасно вміщують значну кількість людей. </a:t>
              </a:r>
            </a:p>
            <a:p>
              <a:pPr algn="just"/>
              <a:r>
                <a:rPr lang="uk-UA" sz="2800" dirty="0">
                  <a:solidFill>
                    <a:schemeClr val="bg1"/>
                  </a:solidFill>
                  <a:latin typeface="Montserrat Extra-Light" charset="-52"/>
                </a:rPr>
                <a:t> </a:t>
              </a:r>
              <a:r>
                <a:rPr lang="uk-UA" sz="2800" dirty="0" smtClean="0">
                  <a:solidFill>
                    <a:schemeClr val="bg1"/>
                  </a:solidFill>
                  <a:latin typeface="Montserrat Extra-Light" charset="-52"/>
                </a:rPr>
                <a:t>       Парк відрізняється вільним поєднанням просторових композицій, розкутістю, гармонійним злиттям насаджень і будівель у єдиний архітектурний комплекс. Є тут широкі алеї, місця масових гулянь, естрада, спортивні та розважальні майданчики.</a:t>
              </a:r>
              <a:endParaRPr lang="en-US" sz="2800" dirty="0">
                <a:solidFill>
                  <a:schemeClr val="bg1"/>
                </a:solidFill>
                <a:latin typeface="Montserrat Extra-Light" charset="-52"/>
              </a:endParaRPr>
            </a:p>
          </p:txBody>
        </p:sp>
      </p:grpSp>
      <p:pic>
        <p:nvPicPr>
          <p:cNvPr id="1026" name="Picture 2" descr="https://scontent.fkbp1-1.fna.fbcdn.net/v/t1.0-0/s600x600/127188003_3403465699769971_6094604035519941069_o.jpg?_nc_cat=103&amp;ccb=2&amp;_nc_sid=b9115d&amp;_nc_ohc=0vJcpaRFxz8AX8CHJ-M&amp;_nc_ht=scontent.fkbp1-1.fna&amp;tp=7&amp;oh=b65248a1facda4e92ce092513b5df7c1&amp;oe=5FE489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5200" y="-10804"/>
            <a:ext cx="8432800" cy="6324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ÐÐ¾ÑÐ¾Ð´ ÐÐ°ÑÑÑÐ¸Ð½Ð¾"/>
          <p:cNvPicPr>
            <a:picLocks noChangeAspect="1" noChangeArrowheads="1"/>
          </p:cNvPicPr>
          <p:nvPr/>
        </p:nvPicPr>
        <p:blipFill>
          <a:blip r:embed="rId3" cstate="print"/>
          <a:srcRect/>
          <a:stretch>
            <a:fillRect/>
          </a:stretch>
        </p:blipFill>
        <p:spPr bwMode="auto">
          <a:xfrm>
            <a:off x="0" y="5187238"/>
            <a:ext cx="6934201" cy="5099761"/>
          </a:xfrm>
          <a:prstGeom prst="rect">
            <a:avLst/>
          </a:prstGeom>
          <a:noFill/>
        </p:spPr>
      </p:pic>
      <p:pic>
        <p:nvPicPr>
          <p:cNvPr id="1032" name="Picture 8" descr="Новини міста Черкаси та Черкаської області » Страница 3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0397" y="3924300"/>
            <a:ext cx="8284191" cy="643603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Ватутіно » Новини Черкас"/>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216"/>
            <a:ext cx="7297676" cy="519633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Педагогічне краєзнавство - Ватутіне"/>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14215"/>
            <a:ext cx="5460172" cy="51730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На Черкащині перейменують місто Ватутіне » Новини Черкас"/>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4620246"/>
            <a:ext cx="5460172" cy="5686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4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1B673"/>
        </a:solidFill>
        <a:effectLst/>
      </p:bgPr>
    </p:bg>
    <p:spTree>
      <p:nvGrpSpPr>
        <p:cNvPr id="1" name=""/>
        <p:cNvGrpSpPr/>
        <p:nvPr/>
      </p:nvGrpSpPr>
      <p:grpSpPr>
        <a:xfrm>
          <a:off x="0" y="0"/>
          <a:ext cx="0" cy="0"/>
          <a:chOff x="0" y="0"/>
          <a:chExt cx="0" cy="0"/>
        </a:xfrm>
      </p:grpSpPr>
      <p:sp>
        <p:nvSpPr>
          <p:cNvPr id="2" name="AutoShape 2"/>
          <p:cNvSpPr/>
          <p:nvPr/>
        </p:nvSpPr>
        <p:spPr>
          <a:xfrm>
            <a:off x="304800" y="207455"/>
            <a:ext cx="17775744" cy="9872089"/>
          </a:xfrm>
          <a:prstGeom prst="rect">
            <a:avLst/>
          </a:prstGeom>
          <a:solidFill>
            <a:srgbClr val="FDFEEC"/>
          </a:solidFill>
        </p:spPr>
      </p:sp>
      <p:sp>
        <p:nvSpPr>
          <p:cNvPr id="3" name="TextBox 3"/>
          <p:cNvSpPr txBox="1"/>
          <p:nvPr/>
        </p:nvSpPr>
        <p:spPr>
          <a:xfrm>
            <a:off x="8305800" y="571500"/>
            <a:ext cx="9702422" cy="1077218"/>
          </a:xfrm>
          <a:prstGeom prst="rect">
            <a:avLst/>
          </a:prstGeom>
        </p:spPr>
        <p:txBody>
          <a:bodyPr wrap="square" lIns="0" tIns="0" rIns="0" bIns="0" rtlCol="0" anchor="t">
            <a:spAutoFit/>
          </a:bodyPr>
          <a:lstStyle/>
          <a:p>
            <a:pPr algn="l">
              <a:lnSpc>
                <a:spcPts val="8400"/>
              </a:lnSpc>
            </a:pPr>
            <a:r>
              <a:rPr lang="uk-UA" sz="6600" dirty="0" smtClean="0">
                <a:solidFill>
                  <a:srgbClr val="81B673"/>
                </a:solidFill>
                <a:latin typeface="Old Standard"/>
              </a:rPr>
              <a:t>Черкащина - місце сили</a:t>
            </a:r>
            <a:endParaRPr lang="en-US" sz="6600" dirty="0">
              <a:solidFill>
                <a:srgbClr val="81B673"/>
              </a:solidFill>
              <a:latin typeface="Old Standard"/>
            </a:endParaRPr>
          </a:p>
        </p:txBody>
      </p:sp>
      <p:sp>
        <p:nvSpPr>
          <p:cNvPr id="6" name="TextBox 6"/>
          <p:cNvSpPr txBox="1"/>
          <p:nvPr/>
        </p:nvSpPr>
        <p:spPr>
          <a:xfrm>
            <a:off x="6248400" y="1866900"/>
            <a:ext cx="11049000" cy="7325082"/>
          </a:xfrm>
          <a:prstGeom prst="rect">
            <a:avLst/>
          </a:prstGeom>
        </p:spPr>
        <p:txBody>
          <a:bodyPr wrap="square" lIns="0" tIns="0" rIns="0" bIns="0" rtlCol="0" anchor="t">
            <a:spAutoFit/>
          </a:bodyPr>
          <a:lstStyle/>
          <a:p>
            <a:r>
              <a:rPr lang="uk-UA" sz="2800" dirty="0" smtClean="0">
                <a:solidFill>
                  <a:srgbClr val="43270E"/>
                </a:solidFill>
                <a:latin typeface="Montserrat Extra-Light"/>
              </a:rPr>
              <a:t>Черкащина – регіон, де все </a:t>
            </a:r>
            <a:r>
              <a:rPr lang="uk-UA" sz="2800" dirty="0" err="1" smtClean="0">
                <a:solidFill>
                  <a:srgbClr val="43270E"/>
                </a:solidFill>
                <a:latin typeface="Montserrat Extra-Light"/>
              </a:rPr>
              <a:t>просякнуто</a:t>
            </a:r>
            <a:r>
              <a:rPr lang="uk-UA" sz="2800" dirty="0" smtClean="0">
                <a:solidFill>
                  <a:srgbClr val="43270E"/>
                </a:solidFill>
                <a:latin typeface="Montserrat Extra-Light"/>
              </a:rPr>
              <a:t> історією, неймовірною силою та енергетикою. Тут сконцентровані ключові для  української історії місця: батьківщина Шевченка, Чигиринщина, Холодний яр, найбільше у світі поселення трипільської культури поблизу с. </a:t>
            </a:r>
            <a:r>
              <a:rPr lang="uk-UA" sz="2800" dirty="0" err="1" smtClean="0">
                <a:solidFill>
                  <a:srgbClr val="43270E"/>
                </a:solidFill>
                <a:latin typeface="Montserrat Extra-Light"/>
              </a:rPr>
              <a:t>Легедзино</a:t>
            </a:r>
            <a:r>
              <a:rPr lang="uk-UA" sz="2800" dirty="0" smtClean="0">
                <a:solidFill>
                  <a:srgbClr val="43270E"/>
                </a:solidFill>
                <a:latin typeface="Montserrat Extra-Light"/>
              </a:rPr>
              <a:t>, одне із “7 чудес </a:t>
            </a:r>
            <a:r>
              <a:rPr lang="uk-UA" sz="2800" dirty="0" err="1" smtClean="0">
                <a:solidFill>
                  <a:srgbClr val="43270E"/>
                </a:solidFill>
                <a:latin typeface="Montserrat Extra-Light"/>
              </a:rPr>
              <a:t>України”</a:t>
            </a:r>
            <a:r>
              <a:rPr lang="uk-UA" sz="2800" dirty="0" smtClean="0">
                <a:solidFill>
                  <a:srgbClr val="43270E"/>
                </a:solidFill>
                <a:latin typeface="Montserrat Extra-Light"/>
              </a:rPr>
              <a:t> – парк </a:t>
            </a:r>
            <a:r>
              <a:rPr lang="uk-UA" sz="2800" dirty="0" err="1" smtClean="0">
                <a:solidFill>
                  <a:srgbClr val="43270E"/>
                </a:solidFill>
                <a:latin typeface="Montserrat Extra-Light"/>
              </a:rPr>
              <a:t>“Софіївка”</a:t>
            </a:r>
            <a:r>
              <a:rPr lang="uk-UA" sz="2800" dirty="0" smtClean="0">
                <a:solidFill>
                  <a:srgbClr val="43270E"/>
                </a:solidFill>
                <a:latin typeface="Montserrat Extra-Light"/>
              </a:rPr>
              <a:t>.  Як же багато сили сконцентровано тут ! Найбільший у Європі буддійський храм, один із найстаріших дубів Європи з-понад тисячорічною історією, потужний Дніпро, каньйони, яким 2 мільярди років, унікальні храми та замки. </a:t>
            </a:r>
            <a:r>
              <a:rPr lang="uk-UA" sz="2800" dirty="0" smtClean="0">
                <a:latin typeface="Montserrat Extra-Light" charset="-52"/>
              </a:rPr>
              <a:t>Черкащина – в самому центрі України. Вона з’єднує Північ і Південь, Схід і Захід. </a:t>
            </a:r>
            <a:r>
              <a:rPr lang="ru-RU" sz="2800" dirty="0" err="1" smtClean="0">
                <a:latin typeface="Montserrat Extra-Light" charset="-52"/>
              </a:rPr>
              <a:t>Черкащина</a:t>
            </a:r>
            <a:r>
              <a:rPr lang="ru-RU" sz="2800" dirty="0" smtClean="0">
                <a:latin typeface="Montserrat Extra-Light" charset="-52"/>
              </a:rPr>
              <a:t> – земля </a:t>
            </a:r>
            <a:r>
              <a:rPr lang="ru-RU" sz="2800" dirty="0" err="1" smtClean="0">
                <a:latin typeface="Montserrat Extra-Light" charset="-52"/>
              </a:rPr>
              <a:t>сильних</a:t>
            </a:r>
            <a:r>
              <a:rPr lang="ru-RU" sz="2800" dirty="0" smtClean="0">
                <a:latin typeface="Montserrat Extra-Light" charset="-52"/>
              </a:rPr>
              <a:t> духом людей, </a:t>
            </a:r>
            <a:r>
              <a:rPr lang="ru-RU" sz="2800" dirty="0" err="1" smtClean="0">
                <a:latin typeface="Montserrat Extra-Light" charset="-52"/>
              </a:rPr>
              <a:t>що</a:t>
            </a:r>
            <a:r>
              <a:rPr lang="ru-RU" sz="2800" dirty="0" smtClean="0">
                <a:latin typeface="Montserrat Extra-Light" charset="-52"/>
              </a:rPr>
              <a:t> </a:t>
            </a:r>
            <a:r>
              <a:rPr lang="ru-RU" sz="2800" dirty="0" err="1" smtClean="0">
                <a:latin typeface="Montserrat Extra-Light" charset="-52"/>
              </a:rPr>
              <a:t>доводять</a:t>
            </a:r>
            <a:r>
              <a:rPr lang="ru-RU" sz="2800" dirty="0" smtClean="0">
                <a:latin typeface="Montserrat Extra-Light" charset="-52"/>
              </a:rPr>
              <a:t> </a:t>
            </a:r>
            <a:r>
              <a:rPr lang="ru-RU" sz="2800" dirty="0" err="1" smtClean="0">
                <a:latin typeface="Montserrat Extra-Light" charset="-52"/>
              </a:rPr>
              <a:t>історії</a:t>
            </a:r>
            <a:r>
              <a:rPr lang="ru-RU" sz="2800" dirty="0" smtClean="0">
                <a:latin typeface="Montserrat Extra-Light" charset="-52"/>
              </a:rPr>
              <a:t> </a:t>
            </a:r>
            <a:r>
              <a:rPr lang="ru-RU" sz="2800" dirty="0" err="1" smtClean="0">
                <a:latin typeface="Montserrat Extra-Light" charset="-52"/>
              </a:rPr>
              <a:t>життя</a:t>
            </a:r>
            <a:r>
              <a:rPr lang="ru-RU" sz="2800" dirty="0" smtClean="0">
                <a:latin typeface="Montserrat Extra-Light" charset="-52"/>
              </a:rPr>
              <a:t> Тараса </a:t>
            </a:r>
            <a:r>
              <a:rPr lang="ru-RU" sz="2800" dirty="0" err="1" smtClean="0">
                <a:latin typeface="Montserrat Extra-Light" charset="-52"/>
              </a:rPr>
              <a:t>Шевченка</a:t>
            </a:r>
            <a:r>
              <a:rPr lang="ru-RU" sz="2800" dirty="0" smtClean="0">
                <a:latin typeface="Montserrat Extra-Light" charset="-52"/>
              </a:rPr>
              <a:t>, Богдана </a:t>
            </a:r>
            <a:r>
              <a:rPr lang="ru-RU" sz="2800" dirty="0" err="1" smtClean="0">
                <a:latin typeface="Montserrat Extra-Light" charset="-52"/>
              </a:rPr>
              <a:t>Хмельницького</a:t>
            </a:r>
            <a:r>
              <a:rPr lang="ru-RU" sz="2800" dirty="0" smtClean="0">
                <a:latin typeface="Montserrat Extra-Light" charset="-52"/>
              </a:rPr>
              <a:t>, </a:t>
            </a:r>
            <a:r>
              <a:rPr lang="ru-RU" sz="2800" dirty="0" err="1" smtClean="0">
                <a:latin typeface="Montserrat Extra-Light" charset="-52"/>
              </a:rPr>
              <a:t>холодноярців</a:t>
            </a:r>
            <a:r>
              <a:rPr lang="ru-RU" sz="2800" dirty="0" smtClean="0">
                <a:latin typeface="Montserrat Extra-Light" charset="-52"/>
              </a:rPr>
              <a:t>, </a:t>
            </a:r>
            <a:r>
              <a:rPr lang="ru-RU" sz="2800" dirty="0" err="1" smtClean="0">
                <a:latin typeface="Montserrat Extra-Light" charset="-52"/>
              </a:rPr>
              <a:t>козаків</a:t>
            </a:r>
            <a:r>
              <a:rPr lang="ru-RU" sz="2800" dirty="0" smtClean="0">
                <a:latin typeface="Montserrat Extra-Light" charset="-52"/>
              </a:rPr>
              <a:t>. </a:t>
            </a:r>
            <a:r>
              <a:rPr lang="ru-RU" sz="2800" dirty="0" err="1" smtClean="0">
                <a:latin typeface="Montserrat Extra-Light" charset="-52"/>
              </a:rPr>
              <a:t>Саме</a:t>
            </a:r>
            <a:r>
              <a:rPr lang="ru-RU" sz="2800" dirty="0" smtClean="0">
                <a:latin typeface="Montserrat Extra-Light" charset="-52"/>
              </a:rPr>
              <a:t> тут </a:t>
            </a:r>
            <a:r>
              <a:rPr lang="ru-RU" sz="2800" dirty="0" err="1" smtClean="0">
                <a:latin typeface="Montserrat Extra-Light" charset="-52"/>
              </a:rPr>
              <a:t>живуть</a:t>
            </a:r>
            <a:r>
              <a:rPr lang="ru-RU" sz="2800" dirty="0" smtClean="0">
                <a:latin typeface="Montserrat Extra-Light" charset="-52"/>
              </a:rPr>
              <a:t> люди, </a:t>
            </a:r>
            <a:r>
              <a:rPr lang="ru-RU" sz="2800" dirty="0" err="1" smtClean="0">
                <a:latin typeface="Montserrat Extra-Light" charset="-52"/>
              </a:rPr>
              <a:t>які</a:t>
            </a:r>
            <a:r>
              <a:rPr lang="ru-RU" sz="2800" dirty="0" smtClean="0">
                <a:latin typeface="Montserrat Extra-Light" charset="-52"/>
              </a:rPr>
              <a:t> </a:t>
            </a:r>
            <a:r>
              <a:rPr lang="ru-RU" sz="2800" dirty="0" err="1" smtClean="0">
                <a:latin typeface="Montserrat Extra-Light" charset="-52"/>
              </a:rPr>
              <a:t>творять</a:t>
            </a:r>
            <a:r>
              <a:rPr lang="ru-RU" sz="2800" dirty="0" smtClean="0">
                <a:latin typeface="Montserrat Extra-Light" charset="-52"/>
              </a:rPr>
              <a:t> </a:t>
            </a:r>
            <a:r>
              <a:rPr lang="ru-RU" sz="2800" dirty="0" err="1" smtClean="0">
                <a:latin typeface="Montserrat Extra-Light" charset="-52"/>
              </a:rPr>
              <a:t>дивовижне</a:t>
            </a:r>
            <a:r>
              <a:rPr lang="ru-RU" sz="2800" dirty="0" smtClean="0">
                <a:latin typeface="Montserrat Extra-Light" charset="-52"/>
              </a:rPr>
              <a:t>, </a:t>
            </a:r>
            <a:r>
              <a:rPr lang="ru-RU" sz="2800" dirty="0" err="1" smtClean="0">
                <a:latin typeface="Montserrat Extra-Light" charset="-52"/>
              </a:rPr>
              <a:t>яскраве</a:t>
            </a:r>
            <a:r>
              <a:rPr lang="ru-RU" sz="2800" dirty="0" smtClean="0">
                <a:latin typeface="Montserrat Extra-Light" charset="-52"/>
              </a:rPr>
              <a:t> </a:t>
            </a:r>
            <a:r>
              <a:rPr lang="ru-RU" sz="2800" dirty="0" err="1" smtClean="0">
                <a:latin typeface="Montserrat Extra-Light" charset="-52"/>
              </a:rPr>
              <a:t>майбутнє</a:t>
            </a:r>
            <a:r>
              <a:rPr lang="ru-RU" sz="2800" dirty="0" smtClean="0">
                <a:latin typeface="Montserrat Extra-Light" charset="-52"/>
              </a:rPr>
              <a:t>. </a:t>
            </a:r>
            <a:r>
              <a:rPr lang="ru-RU" sz="2800" dirty="0" err="1" smtClean="0">
                <a:latin typeface="Montserrat Extra-Light" charset="-52"/>
              </a:rPr>
              <a:t>Історія</a:t>
            </a:r>
            <a:r>
              <a:rPr lang="ru-RU" sz="2800" dirty="0" smtClean="0">
                <a:latin typeface="Montserrat Extra-Light" charset="-52"/>
              </a:rPr>
              <a:t>, </a:t>
            </a:r>
            <a:r>
              <a:rPr lang="ru-RU" sz="2800" dirty="0" err="1" smtClean="0">
                <a:latin typeface="Montserrat Extra-Light" charset="-52"/>
              </a:rPr>
              <a:t>місця</a:t>
            </a:r>
            <a:r>
              <a:rPr lang="ru-RU" sz="2800" dirty="0" smtClean="0">
                <a:latin typeface="Montserrat Extra-Light" charset="-52"/>
              </a:rPr>
              <a:t>, </a:t>
            </a:r>
            <a:r>
              <a:rPr lang="ru-RU" sz="2800" dirty="0" err="1" smtClean="0">
                <a:latin typeface="Montserrat Extra-Light" charset="-52"/>
              </a:rPr>
              <a:t>події</a:t>
            </a:r>
            <a:r>
              <a:rPr lang="ru-RU" sz="2800" dirty="0" smtClean="0">
                <a:latin typeface="Montserrat Extra-Light" charset="-52"/>
              </a:rPr>
              <a:t>, люди – </a:t>
            </a:r>
            <a:r>
              <a:rPr lang="ru-RU" sz="2800" dirty="0" err="1" smtClean="0">
                <a:latin typeface="Montserrat Extra-Light" charset="-52"/>
              </a:rPr>
              <a:t>це</a:t>
            </a:r>
            <a:r>
              <a:rPr lang="ru-RU" sz="2800" dirty="0" smtClean="0">
                <a:latin typeface="Montserrat Extra-Light" charset="-52"/>
              </a:rPr>
              <a:t> наша сила, яка </a:t>
            </a:r>
            <a:r>
              <a:rPr lang="ru-RU" sz="2800" dirty="0" err="1" smtClean="0">
                <a:latin typeface="Montserrat Extra-Light" charset="-52"/>
              </a:rPr>
              <a:t>нікуди</a:t>
            </a:r>
            <a:r>
              <a:rPr lang="ru-RU" sz="2800" dirty="0" smtClean="0">
                <a:latin typeface="Montserrat Extra-Light" charset="-52"/>
              </a:rPr>
              <a:t> не </a:t>
            </a:r>
            <a:r>
              <a:rPr lang="ru-RU" sz="2800" dirty="0" err="1" smtClean="0">
                <a:latin typeface="Montserrat Extra-Light" charset="-52"/>
              </a:rPr>
              <a:t>зникає</a:t>
            </a:r>
            <a:r>
              <a:rPr lang="ru-RU" sz="2800" dirty="0" smtClean="0">
                <a:latin typeface="Montserrat Extra-Light" charset="-52"/>
              </a:rPr>
              <a:t>. Вона </a:t>
            </a:r>
            <a:r>
              <a:rPr lang="ru-RU" sz="2800" dirty="0" err="1" smtClean="0">
                <a:latin typeface="Montserrat Extra-Light" charset="-52"/>
              </a:rPr>
              <a:t>є</a:t>
            </a:r>
            <a:r>
              <a:rPr lang="ru-RU" sz="2800" dirty="0" smtClean="0">
                <a:latin typeface="Montserrat Extra-Light" charset="-52"/>
              </a:rPr>
              <a:t> </a:t>
            </a:r>
            <a:r>
              <a:rPr lang="ru-RU" sz="2800" dirty="0" err="1" smtClean="0">
                <a:latin typeface="Montserrat Extra-Light" charset="-52"/>
              </a:rPr>
              <a:t>і</a:t>
            </a:r>
            <a:r>
              <a:rPr lang="ru-RU" sz="2800" dirty="0" smtClean="0">
                <a:latin typeface="Montserrat Extra-Light" charset="-52"/>
              </a:rPr>
              <a:t> буде. </a:t>
            </a:r>
            <a:r>
              <a:rPr lang="ru-RU" sz="2800" dirty="0" err="1" smtClean="0">
                <a:latin typeface="Montserrat Extra-Light" charset="-52"/>
              </a:rPr>
              <a:t>Черкащина</a:t>
            </a:r>
            <a:r>
              <a:rPr lang="ru-RU" sz="2800" dirty="0" smtClean="0">
                <a:latin typeface="Montserrat Extra-Light" charset="-52"/>
              </a:rPr>
              <a:t> – </a:t>
            </a:r>
            <a:r>
              <a:rPr lang="ru-RU" sz="2800" dirty="0" err="1" smtClean="0">
                <a:latin typeface="Montserrat Extra-Light" charset="-52"/>
              </a:rPr>
              <a:t>місце</a:t>
            </a:r>
            <a:r>
              <a:rPr lang="ru-RU" sz="2800" dirty="0" smtClean="0">
                <a:latin typeface="Montserrat Extra-Light" charset="-52"/>
              </a:rPr>
              <a:t> </a:t>
            </a:r>
            <a:r>
              <a:rPr lang="ru-RU" sz="2800" dirty="0" err="1" smtClean="0">
                <a:latin typeface="Montserrat Extra-Light" charset="-52"/>
              </a:rPr>
              <a:t>сили</a:t>
            </a:r>
            <a:r>
              <a:rPr lang="ru-RU" sz="2800" dirty="0" smtClean="0">
                <a:latin typeface="Montserrat Extra-Light" charset="-52"/>
              </a:rPr>
              <a:t>!</a:t>
            </a:r>
            <a:endParaRPr lang="en-US" sz="2800" dirty="0">
              <a:solidFill>
                <a:srgbClr val="43270E"/>
              </a:solidFill>
              <a:latin typeface="Montserrat Extra-Light" charset="-52"/>
            </a:endParaRPr>
          </a:p>
        </p:txBody>
      </p:sp>
      <p:pic>
        <p:nvPicPr>
          <p:cNvPr id="7" name="Рисунок 6" descr="xt.jpg"/>
          <p:cNvPicPr>
            <a:picLocks noChangeAspect="1"/>
          </p:cNvPicPr>
          <p:nvPr/>
        </p:nvPicPr>
        <p:blipFill>
          <a:blip r:embed="rId2" cstate="print"/>
          <a:srcRect l="16463" t="11238" r="21042" b="7285"/>
          <a:stretch>
            <a:fillRect/>
          </a:stretch>
        </p:blipFill>
        <p:spPr>
          <a:xfrm>
            <a:off x="381000" y="266700"/>
            <a:ext cx="5064394" cy="967740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1B673"/>
        </a:solidFill>
        <a:effectLst/>
      </p:bgPr>
    </p:bg>
    <p:spTree>
      <p:nvGrpSpPr>
        <p:cNvPr id="1" name=""/>
        <p:cNvGrpSpPr/>
        <p:nvPr/>
      </p:nvGrpSpPr>
      <p:grpSpPr>
        <a:xfrm>
          <a:off x="0" y="0"/>
          <a:ext cx="0" cy="0"/>
          <a:chOff x="0" y="0"/>
          <a:chExt cx="0" cy="0"/>
        </a:xfrm>
      </p:grpSpPr>
      <p:grpSp>
        <p:nvGrpSpPr>
          <p:cNvPr id="2" name="Group 2"/>
          <p:cNvGrpSpPr/>
          <p:nvPr/>
        </p:nvGrpSpPr>
        <p:grpSpPr>
          <a:xfrm>
            <a:off x="7848600" y="725548"/>
            <a:ext cx="10439400" cy="8968739"/>
            <a:chOff x="-29684" y="-142875"/>
            <a:chExt cx="13919200" cy="11958320"/>
          </a:xfrm>
        </p:grpSpPr>
        <p:sp>
          <p:nvSpPr>
            <p:cNvPr id="3" name="TextBox 3"/>
            <p:cNvSpPr txBox="1"/>
            <p:nvPr/>
          </p:nvSpPr>
          <p:spPr>
            <a:xfrm>
              <a:off x="-1" y="-142875"/>
              <a:ext cx="13889517" cy="5129610"/>
            </a:xfrm>
            <a:prstGeom prst="rect">
              <a:avLst/>
            </a:prstGeom>
          </p:spPr>
          <p:txBody>
            <a:bodyPr wrap="square" lIns="0" tIns="0" rIns="0" bIns="0" rtlCol="0" anchor="t">
              <a:spAutoFit/>
            </a:bodyPr>
            <a:lstStyle/>
            <a:p>
              <a:pPr algn="ctr">
                <a:lnSpc>
                  <a:spcPts val="7500"/>
                </a:lnSpc>
              </a:pPr>
              <a:r>
                <a:rPr lang="ru-RU" sz="5400" dirty="0" err="1" smtClean="0">
                  <a:solidFill>
                    <a:schemeClr val="bg1"/>
                  </a:solidFill>
                  <a:latin typeface="Old Standard" charset="0"/>
                  <a:ea typeface="Old Standard" charset="0"/>
                  <a:cs typeface="Old Standard" charset="0"/>
                </a:rPr>
                <a:t>Державний</a:t>
              </a:r>
              <a:r>
                <a:rPr lang="ru-RU" sz="5400" dirty="0" smtClean="0">
                  <a:solidFill>
                    <a:schemeClr val="bg1"/>
                  </a:solidFill>
                  <a:latin typeface="Old Standard" charset="0"/>
                  <a:ea typeface="Old Standard" charset="0"/>
                  <a:cs typeface="Old Standard" charset="0"/>
                </a:rPr>
                <a:t> </a:t>
              </a:r>
              <a:r>
                <a:rPr lang="ru-RU" sz="5400" dirty="0" err="1" smtClean="0">
                  <a:solidFill>
                    <a:schemeClr val="bg1"/>
                  </a:solidFill>
                  <a:latin typeface="Old Standard" charset="0"/>
                  <a:ea typeface="Old Standard" charset="0"/>
                  <a:cs typeface="Old Standard" charset="0"/>
                </a:rPr>
                <a:t>історико-культурний</a:t>
              </a:r>
              <a:r>
                <a:rPr lang="ru-RU" sz="5400" dirty="0" smtClean="0">
                  <a:solidFill>
                    <a:schemeClr val="bg1"/>
                  </a:solidFill>
                  <a:latin typeface="Old Standard" charset="0"/>
                  <a:ea typeface="Old Standard" charset="0"/>
                  <a:cs typeface="Old Standard" charset="0"/>
                </a:rPr>
                <a:t> </a:t>
              </a:r>
              <a:r>
                <a:rPr lang="ru-RU" sz="5400" dirty="0" err="1" smtClean="0">
                  <a:solidFill>
                    <a:schemeClr val="bg1"/>
                  </a:solidFill>
                  <a:latin typeface="Old Standard" charset="0"/>
                  <a:ea typeface="Old Standard" charset="0"/>
                  <a:cs typeface="Old Standard" charset="0"/>
                </a:rPr>
                <a:t>заповідник</a:t>
              </a:r>
              <a:r>
                <a:rPr lang="ru-RU" sz="5400" dirty="0" smtClean="0">
                  <a:solidFill>
                    <a:schemeClr val="bg1"/>
                  </a:solidFill>
                  <a:latin typeface="Old Standard" charset="0"/>
                  <a:ea typeface="Old Standard" charset="0"/>
                  <a:cs typeface="Old Standard" charset="0"/>
                </a:rPr>
                <a:t> </a:t>
              </a:r>
            </a:p>
            <a:p>
              <a:pPr algn="ctr">
                <a:lnSpc>
                  <a:spcPts val="7500"/>
                </a:lnSpc>
              </a:pPr>
              <a:r>
                <a:rPr lang="ru-RU" sz="5400" dirty="0" smtClean="0">
                  <a:solidFill>
                    <a:schemeClr val="bg1"/>
                  </a:solidFill>
                  <a:latin typeface="Old Standard" charset="0"/>
                  <a:ea typeface="Old Standard" charset="0"/>
                  <a:cs typeface="Old Standard" charset="0"/>
                </a:rPr>
                <a:t>"</a:t>
              </a:r>
              <a:r>
                <a:rPr lang="ru-RU" sz="5400" dirty="0" err="1" smtClean="0">
                  <a:solidFill>
                    <a:schemeClr val="bg1"/>
                  </a:solidFill>
                  <a:latin typeface="Old Standard" charset="0"/>
                  <a:ea typeface="Old Standard" charset="0"/>
                  <a:cs typeface="Old Standard" charset="0"/>
                </a:rPr>
                <a:t>Трипільська</a:t>
              </a:r>
              <a:r>
                <a:rPr lang="ru-RU" sz="5400" dirty="0" smtClean="0">
                  <a:solidFill>
                    <a:schemeClr val="bg1"/>
                  </a:solidFill>
                  <a:latin typeface="Old Standard" charset="0"/>
                  <a:ea typeface="Old Standard" charset="0"/>
                  <a:cs typeface="Old Standard" charset="0"/>
                </a:rPr>
                <a:t> культура"</a:t>
              </a:r>
            </a:p>
            <a:p>
              <a:pPr algn="l">
                <a:lnSpc>
                  <a:spcPts val="7500"/>
                </a:lnSpc>
              </a:pPr>
              <a:r>
                <a:rPr lang="en-US" sz="6250" dirty="0" smtClean="0">
                  <a:solidFill>
                    <a:srgbClr val="FDFEEC"/>
                  </a:solidFill>
                  <a:latin typeface="Old Standard"/>
                </a:rPr>
                <a:t> </a:t>
              </a:r>
              <a:endParaRPr lang="en-US" sz="6250" dirty="0">
                <a:solidFill>
                  <a:srgbClr val="FDFEEC"/>
                </a:solidFill>
                <a:latin typeface="Old Standard"/>
              </a:endParaRPr>
            </a:p>
          </p:txBody>
        </p:sp>
        <p:sp>
          <p:nvSpPr>
            <p:cNvPr id="4" name="TextBox 4"/>
            <p:cNvSpPr txBox="1"/>
            <p:nvPr/>
          </p:nvSpPr>
          <p:spPr>
            <a:xfrm>
              <a:off x="71916" y="3918928"/>
              <a:ext cx="11095005" cy="638175"/>
            </a:xfrm>
            <a:prstGeom prst="rect">
              <a:avLst/>
            </a:prstGeom>
          </p:spPr>
          <p:txBody>
            <a:bodyPr lIns="0" tIns="0" rIns="0" bIns="0" rtlCol="0" anchor="t">
              <a:spAutoFit/>
            </a:bodyPr>
            <a:lstStyle/>
            <a:p>
              <a:pPr algn="l">
                <a:lnSpc>
                  <a:spcPts val="3900"/>
                </a:lnSpc>
              </a:pPr>
              <a:r>
                <a:rPr lang="uk-UA" sz="3000" dirty="0" smtClean="0">
                  <a:solidFill>
                    <a:srgbClr val="43270E"/>
                  </a:solidFill>
                  <a:latin typeface="Montserrat Semi-Bold Bold"/>
                </a:rPr>
                <a:t>с. </a:t>
              </a:r>
              <a:r>
                <a:rPr lang="uk-UA" sz="3000" dirty="0" err="1" smtClean="0">
                  <a:solidFill>
                    <a:srgbClr val="43270E"/>
                  </a:solidFill>
                  <a:latin typeface="Montserrat Semi-Bold Bold"/>
                </a:rPr>
                <a:t>Легедзине</a:t>
              </a:r>
              <a:endParaRPr lang="en-US" sz="3000" dirty="0">
                <a:solidFill>
                  <a:srgbClr val="43270E"/>
                </a:solidFill>
                <a:latin typeface="Montserrat Semi-Bold Bold"/>
              </a:endParaRPr>
            </a:p>
          </p:txBody>
        </p:sp>
        <p:sp>
          <p:nvSpPr>
            <p:cNvPr id="5" name="TextBox 5"/>
            <p:cNvSpPr txBox="1"/>
            <p:nvPr/>
          </p:nvSpPr>
          <p:spPr>
            <a:xfrm>
              <a:off x="-29684" y="4934928"/>
              <a:ext cx="13309600" cy="6880517"/>
            </a:xfrm>
            <a:prstGeom prst="rect">
              <a:avLst/>
            </a:prstGeom>
          </p:spPr>
          <p:txBody>
            <a:bodyPr wrap="square" lIns="0" tIns="0" rIns="0" bIns="0" rtlCol="0" anchor="t">
              <a:spAutoFit/>
            </a:bodyPr>
            <a:lstStyle/>
            <a:p>
              <a:pPr algn="just"/>
              <a:r>
                <a:rPr lang="uk-UA" sz="2400" dirty="0" smtClean="0">
                  <a:solidFill>
                    <a:schemeClr val="bg1"/>
                  </a:solidFill>
                  <a:latin typeface="Montserrat Extra-Light" charset="-52"/>
                </a:rPr>
                <a:t>            Заповідник створено у 2003 р. на базі трипільського поселення-гіганту, що займає площу 450 га та відноситься до </a:t>
              </a:r>
              <a:r>
                <a:rPr lang="en-BZ" sz="2400" dirty="0" smtClean="0">
                  <a:solidFill>
                    <a:schemeClr val="bg1"/>
                  </a:solidFill>
                  <a:latin typeface="Montserrat Extra-Light" charset="-52"/>
                </a:rPr>
                <a:t>III </a:t>
              </a:r>
              <a:r>
                <a:rPr lang="uk-UA" sz="2400" dirty="0" smtClean="0">
                  <a:solidFill>
                    <a:schemeClr val="bg1"/>
                  </a:solidFill>
                  <a:latin typeface="Montserrat Extra-Light" charset="-52"/>
                </a:rPr>
                <a:t>ст. до н.е.</a:t>
              </a:r>
            </a:p>
            <a:p>
              <a:pPr algn="just"/>
              <a:r>
                <a:rPr lang="uk-UA" sz="2400" dirty="0" smtClean="0">
                  <a:solidFill>
                    <a:schemeClr val="bg1"/>
                  </a:solidFill>
                  <a:latin typeface="Montserrat Extra-Light" charset="-52"/>
                </a:rPr>
                <a:t>           Це було найбільше відоме поселення людей того часу - тут проживало до 15 тис. осіб. До 3 тис. дерев'яних жител трипільців розташовувалися концентричними колами, які були оточені захисним валом. Нині це єдиний на території СНД заповідник, що займається охороною, дослідженням, популяризацією трипільської культури. </a:t>
              </a:r>
            </a:p>
            <a:p>
              <a:pPr algn="just"/>
              <a:r>
                <a:rPr lang="uk-UA" sz="2400" dirty="0">
                  <a:solidFill>
                    <a:schemeClr val="bg1"/>
                  </a:solidFill>
                  <a:latin typeface="Montserrat Extra-Light" charset="-52"/>
                </a:rPr>
                <a:t> </a:t>
              </a:r>
              <a:r>
                <a:rPr lang="uk-UA" sz="2400" dirty="0" smtClean="0">
                  <a:solidFill>
                    <a:schemeClr val="bg1"/>
                  </a:solidFill>
                  <a:latin typeface="Montserrat Extra-Light" charset="-52"/>
                </a:rPr>
                <a:t>            Крім частково відтвореного інтер'єру трипільських будівель, тут можна побачити музейні експонати, яким понад 5 тис. років. Серед яких побутові вироби з глини – глечики, чаші, миски, казанки.</a:t>
              </a:r>
            </a:p>
            <a:p>
              <a:pPr algn="l">
                <a:lnSpc>
                  <a:spcPts val="2800"/>
                </a:lnSpc>
              </a:pPr>
              <a:endParaRPr lang="en-US" sz="2000" dirty="0">
                <a:solidFill>
                  <a:srgbClr val="FDFEEC"/>
                </a:solidFill>
                <a:latin typeface="Montserrat Extra-Light"/>
              </a:endParaRPr>
            </a:p>
          </p:txBody>
        </p:sp>
      </p:grpSp>
      <p:pic>
        <p:nvPicPr>
          <p:cNvPr id="9218" name="Picture 2" descr="Ð£ ÑÐµÐ»Ñ ÐÐµÐ³ÐµÐ´Ð·Ð¸Ð½Ðµ Ð¼Ð¾Ð¶Ð½Ð° Ð¿Ð¾ÑÑÐ°Ð¿Ð¸ÑÐ¸ Ð½Ð° ÑÐ¿ÑÐ°Ð²Ð¶Ð½Ñ ÑÐ¾Ð»Ð¾ÐºÑ Ñ Ð¿Ð¾Ð¶Ð¸ÑÐ¸ Ð² ÑÑÐ¸Ð¿ÑÐ»ÑÑÑÐºÐ¸Ñ  Ð±ÑÐ´Ð¸Ð½ÐºÐ°Ñ (Ð¤ÐÐ¢Ð) | ÐÐ¾Ð²Ð¸Ð½Ð¸ ÐÑÐ½Ð½Ð¸ÑÑ | ÐÐÐÐ¡ÐÐ.info"/>
          <p:cNvPicPr>
            <a:picLocks noChangeAspect="1" noChangeArrowheads="1"/>
          </p:cNvPicPr>
          <p:nvPr/>
        </p:nvPicPr>
        <p:blipFill>
          <a:blip r:embed="rId2" cstate="print"/>
          <a:srcRect l="8330" r="22946"/>
          <a:stretch>
            <a:fillRect/>
          </a:stretch>
        </p:blipFill>
        <p:spPr bwMode="auto">
          <a:xfrm>
            <a:off x="-304800" y="0"/>
            <a:ext cx="7391400" cy="1026472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1B673"/>
        </a:solidFill>
        <a:effectLst/>
      </p:bgPr>
    </p:bg>
    <p:spTree>
      <p:nvGrpSpPr>
        <p:cNvPr id="1" name=""/>
        <p:cNvGrpSpPr/>
        <p:nvPr/>
      </p:nvGrpSpPr>
      <p:grpSpPr>
        <a:xfrm>
          <a:off x="0" y="0"/>
          <a:ext cx="0" cy="0"/>
          <a:chOff x="0" y="0"/>
          <a:chExt cx="0" cy="0"/>
        </a:xfrm>
      </p:grpSpPr>
      <p:grpSp>
        <p:nvGrpSpPr>
          <p:cNvPr id="2" name="Group 5"/>
          <p:cNvGrpSpPr/>
          <p:nvPr/>
        </p:nvGrpSpPr>
        <p:grpSpPr>
          <a:xfrm>
            <a:off x="864454" y="2119272"/>
            <a:ext cx="9502694" cy="5471636"/>
            <a:chOff x="0" y="-165100"/>
            <a:chExt cx="12670259" cy="7295514"/>
          </a:xfrm>
        </p:grpSpPr>
        <p:sp>
          <p:nvSpPr>
            <p:cNvPr id="6" name="TextBox 6"/>
            <p:cNvSpPr txBox="1"/>
            <p:nvPr/>
          </p:nvSpPr>
          <p:spPr>
            <a:xfrm>
              <a:off x="0" y="-165100"/>
              <a:ext cx="12670259" cy="1436291"/>
            </a:xfrm>
            <a:prstGeom prst="rect">
              <a:avLst/>
            </a:prstGeom>
          </p:spPr>
          <p:txBody>
            <a:bodyPr lIns="0" tIns="0" rIns="0" bIns="0" rtlCol="0" anchor="t">
              <a:spAutoFit/>
            </a:bodyPr>
            <a:lstStyle/>
            <a:p>
              <a:pPr algn="l">
                <a:lnSpc>
                  <a:spcPts val="8400"/>
                </a:lnSpc>
              </a:pPr>
              <a:r>
                <a:rPr lang="uk-UA" sz="7000" dirty="0" err="1" smtClean="0">
                  <a:solidFill>
                    <a:srgbClr val="FDFEEC"/>
                  </a:solidFill>
                  <a:latin typeface="Old Standard"/>
                </a:rPr>
                <a:t>Буцький</a:t>
              </a:r>
              <a:r>
                <a:rPr lang="uk-UA" sz="7000" dirty="0" smtClean="0">
                  <a:solidFill>
                    <a:srgbClr val="FDFEEC"/>
                  </a:solidFill>
                  <a:latin typeface="Old Standard"/>
                </a:rPr>
                <a:t> каньйон</a:t>
              </a:r>
              <a:endParaRPr lang="en-US" sz="7000" dirty="0">
                <a:solidFill>
                  <a:srgbClr val="FDFEEC"/>
                </a:solidFill>
                <a:latin typeface="Old Standard"/>
              </a:endParaRPr>
            </a:p>
          </p:txBody>
        </p:sp>
        <p:sp>
          <p:nvSpPr>
            <p:cNvPr id="7" name="TextBox 7"/>
            <p:cNvSpPr txBox="1"/>
            <p:nvPr/>
          </p:nvSpPr>
          <p:spPr>
            <a:xfrm>
              <a:off x="0" y="1778027"/>
              <a:ext cx="11709739" cy="638175"/>
            </a:xfrm>
            <a:prstGeom prst="rect">
              <a:avLst/>
            </a:prstGeom>
          </p:spPr>
          <p:txBody>
            <a:bodyPr lIns="0" tIns="0" rIns="0" bIns="0" rtlCol="0" anchor="t">
              <a:spAutoFit/>
            </a:bodyPr>
            <a:lstStyle/>
            <a:p>
              <a:pPr algn="l">
                <a:lnSpc>
                  <a:spcPts val="3900"/>
                </a:lnSpc>
              </a:pPr>
              <a:r>
                <a:rPr lang="uk-UA" sz="3000" dirty="0" smtClean="0">
                  <a:solidFill>
                    <a:srgbClr val="43270E"/>
                  </a:solidFill>
                  <a:latin typeface="Montserrat Semi-Bold Bold"/>
                </a:rPr>
                <a:t>с. Буки</a:t>
              </a:r>
              <a:endParaRPr lang="en-US" sz="3000" dirty="0">
                <a:solidFill>
                  <a:srgbClr val="43270E"/>
                </a:solidFill>
                <a:latin typeface="Montserrat Semi-Bold Bold"/>
              </a:endParaRPr>
            </a:p>
          </p:txBody>
        </p:sp>
        <p:sp>
          <p:nvSpPr>
            <p:cNvPr id="8" name="TextBox 8"/>
            <p:cNvSpPr txBox="1"/>
            <p:nvPr/>
          </p:nvSpPr>
          <p:spPr>
            <a:xfrm>
              <a:off x="0" y="3683317"/>
              <a:ext cx="11709739" cy="3447097"/>
            </a:xfrm>
            <a:prstGeom prst="rect">
              <a:avLst/>
            </a:prstGeom>
          </p:spPr>
          <p:txBody>
            <a:bodyPr lIns="0" tIns="0" rIns="0" bIns="0" rtlCol="0" anchor="t">
              <a:spAutoFit/>
            </a:bodyPr>
            <a:lstStyle/>
            <a:p>
              <a:pPr algn="just"/>
              <a:r>
                <a:rPr lang="uk-UA" sz="2400" dirty="0" smtClean="0">
                  <a:solidFill>
                    <a:schemeClr val="bg1"/>
                  </a:solidFill>
                  <a:latin typeface="Montserrat Extra-Light" charset="-52"/>
                </a:rPr>
                <a:t>         Мальовничий гранітний каньйон на річці Гірський </a:t>
              </a:r>
              <a:r>
                <a:rPr lang="uk-UA" sz="2400" dirty="0" err="1" smtClean="0">
                  <a:solidFill>
                    <a:schemeClr val="bg1"/>
                  </a:solidFill>
                  <a:latin typeface="Montserrat Extra-Light" charset="-52"/>
                </a:rPr>
                <a:t>Тікич</a:t>
              </a:r>
              <a:r>
                <a:rPr lang="uk-UA" sz="2400" dirty="0" smtClean="0">
                  <a:solidFill>
                    <a:schemeClr val="bg1"/>
                  </a:solidFill>
                  <a:latin typeface="Montserrat Extra-Light" charset="-52"/>
                </a:rPr>
                <a:t> входить до сотні найкрасивіших місць України.</a:t>
              </a:r>
            </a:p>
            <a:p>
              <a:pPr algn="just"/>
              <a:r>
                <a:rPr lang="uk-UA" sz="2400" dirty="0" smtClean="0">
                  <a:solidFill>
                    <a:schemeClr val="bg1"/>
                  </a:solidFill>
                  <a:latin typeface="Montserrat Extra-Light" charset="-52"/>
                </a:rPr>
                <a:t>          Каньйон розташований на 800 м нижче греблі колишньої </a:t>
              </a:r>
              <a:r>
                <a:rPr lang="uk-UA" sz="2400" dirty="0" err="1" smtClean="0">
                  <a:solidFill>
                    <a:schemeClr val="bg1"/>
                  </a:solidFill>
                  <a:latin typeface="Montserrat Extra-Light" charset="-52"/>
                </a:rPr>
                <a:t>Буцької</a:t>
              </a:r>
              <a:r>
                <a:rPr lang="uk-UA" sz="2400" dirty="0" smtClean="0">
                  <a:solidFill>
                    <a:schemeClr val="bg1"/>
                  </a:solidFill>
                  <a:latin typeface="Montserrat Extra-Light" charset="-52"/>
                </a:rPr>
                <a:t> ГЕС, являє собою оригінальний скелястий берег з виступами сірого граніту, висотою близько 30 метрів. Довжина каньйону біля 2,5 км, ширина – 80 м.</a:t>
              </a:r>
            </a:p>
          </p:txBody>
        </p:sp>
      </p:grpSp>
      <p:pic>
        <p:nvPicPr>
          <p:cNvPr id="24578" name="Picture 2" descr="Ð¢ÑÑ Ð½Ð° ÐºÑÐ½Ð½Ð¸Ð¹ Ð·Ð°Ð²Ð¾Ð´ + ÐÑÑÑÐºÐ¸Ð¹ ÐºÐ°Ð½ÑÐ¹Ð¾Ð½ | ÐÐ°Ð¼Ð¾Ð²Ð¸ÑÐ¸ ÑÑÑ | ÐÐ²ÑÐ¾Ð±ÑÑÐ½Ð¸Ð¹ ÑÑÑ Ð¿Ð¾  Ð¼Ð°ÑÑÑÑÑÑ: -ÐÐ¸ÑÐ²-ÐÑÑÑÐºÐ¸Ð¹ ÐºÐ°Ð½ÑÐ¹Ð¾Ð½-ÐÐ°ÑÐºÑÐ²-ÐÐ¸ÑÐ² | ÑÑÑÐ¸ Ð¿Ð¾ ÑÐºÑÐ°ÑÐ½Ñ | Ð³Ð°ÑÑÑÑ ÑÑÑÐ¸  | Ð°Ð²ÑÐ¾Ð±ÑÑÐ½Ñ ÑÑÑÐ¸ | ÑÑÑ Ð²Ð¸ÑÑÐ´Ð½Ð¾Ð³Ð¾ Ð´Ð½Ñ |"/>
          <p:cNvPicPr>
            <a:picLocks noChangeAspect="1" noChangeArrowheads="1"/>
          </p:cNvPicPr>
          <p:nvPr/>
        </p:nvPicPr>
        <p:blipFill>
          <a:blip r:embed="rId2" cstate="print"/>
          <a:srcRect/>
          <a:stretch>
            <a:fillRect/>
          </a:stretch>
        </p:blipFill>
        <p:spPr bwMode="auto">
          <a:xfrm>
            <a:off x="11374191" y="0"/>
            <a:ext cx="6913809" cy="4991100"/>
          </a:xfrm>
          <a:prstGeom prst="rect">
            <a:avLst/>
          </a:prstGeom>
          <a:noFill/>
        </p:spPr>
      </p:pic>
      <p:pic>
        <p:nvPicPr>
          <p:cNvPr id="24580" name="Picture 4" descr="ÐÑÑÑÐºÐ¸Ð¹ ÐºÐ°Ð½ÑÐ¹Ð¾Ð½: Ð¼Ð°Ð»ÐµÐ½ÑÐºÐ¸Ð¹ ÑÑÐ¾ÑÐ´ Ñ ÑÐµÑÑÑ Ð£ÐºÑÐ°ÑÐ½Ð¸ | AutoTravel.ua"/>
          <p:cNvPicPr>
            <a:picLocks noChangeAspect="1" noChangeArrowheads="1"/>
          </p:cNvPicPr>
          <p:nvPr/>
        </p:nvPicPr>
        <p:blipFill>
          <a:blip r:embed="rId3" cstate="print"/>
          <a:srcRect/>
          <a:stretch>
            <a:fillRect/>
          </a:stretch>
        </p:blipFill>
        <p:spPr bwMode="auto">
          <a:xfrm>
            <a:off x="11430000" y="5143500"/>
            <a:ext cx="6858000" cy="51435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grpSp>
        <p:nvGrpSpPr>
          <p:cNvPr id="3" name="Group 3"/>
          <p:cNvGrpSpPr/>
          <p:nvPr/>
        </p:nvGrpSpPr>
        <p:grpSpPr>
          <a:xfrm>
            <a:off x="7625244" y="735867"/>
            <a:ext cx="9526135" cy="6773764"/>
            <a:chOff x="0" y="-171449"/>
            <a:chExt cx="12701514" cy="9031685"/>
          </a:xfrm>
        </p:grpSpPr>
        <p:sp>
          <p:nvSpPr>
            <p:cNvPr id="4" name="TextBox 4"/>
            <p:cNvSpPr txBox="1"/>
            <p:nvPr/>
          </p:nvSpPr>
          <p:spPr>
            <a:xfrm>
              <a:off x="0" y="-171449"/>
              <a:ext cx="12670259" cy="2872581"/>
            </a:xfrm>
            <a:prstGeom prst="rect">
              <a:avLst/>
            </a:prstGeom>
          </p:spPr>
          <p:txBody>
            <a:bodyPr lIns="0" tIns="0" rIns="0" bIns="0" rtlCol="0" anchor="t">
              <a:spAutoFit/>
            </a:bodyPr>
            <a:lstStyle/>
            <a:p>
              <a:pPr>
                <a:lnSpc>
                  <a:spcPts val="8400"/>
                </a:lnSpc>
              </a:pPr>
              <a:r>
                <a:rPr lang="uk-UA" sz="7200" dirty="0" smtClean="0">
                  <a:solidFill>
                    <a:srgbClr val="81B673"/>
                  </a:solidFill>
                  <a:latin typeface="Old Standard" charset="0"/>
                  <a:ea typeface="Old Standard" charset="0"/>
                  <a:cs typeface="Old Standard" charset="0"/>
                </a:rPr>
                <a:t>    Садиба </a:t>
              </a:r>
              <a:r>
                <a:rPr lang="uk-UA" sz="7200" dirty="0" err="1" smtClean="0">
                  <a:solidFill>
                    <a:srgbClr val="81B673"/>
                  </a:solidFill>
                  <a:latin typeface="Old Standard" charset="0"/>
                  <a:ea typeface="Old Standard" charset="0"/>
                  <a:cs typeface="Old Standard" charset="0"/>
                </a:rPr>
                <a:t>Даховських</a:t>
              </a:r>
              <a:endParaRPr lang="uk-UA" sz="7200" dirty="0" smtClean="0">
                <a:solidFill>
                  <a:srgbClr val="81B673"/>
                </a:solidFill>
                <a:latin typeface="Old Standard" charset="0"/>
                <a:ea typeface="Old Standard" charset="0"/>
                <a:cs typeface="Old Standard" charset="0"/>
              </a:endParaRPr>
            </a:p>
            <a:p>
              <a:pPr algn="l">
                <a:lnSpc>
                  <a:spcPts val="8400"/>
                </a:lnSpc>
              </a:pPr>
              <a:endParaRPr lang="en-US" sz="7000" dirty="0">
                <a:solidFill>
                  <a:srgbClr val="81B673"/>
                </a:solidFill>
                <a:latin typeface="Old Standard"/>
              </a:endParaRPr>
            </a:p>
          </p:txBody>
        </p:sp>
        <p:sp>
          <p:nvSpPr>
            <p:cNvPr id="5" name="TextBox 5"/>
            <p:cNvSpPr txBox="1"/>
            <p:nvPr/>
          </p:nvSpPr>
          <p:spPr>
            <a:xfrm>
              <a:off x="0" y="1778027"/>
              <a:ext cx="11709739" cy="638175"/>
            </a:xfrm>
            <a:prstGeom prst="rect">
              <a:avLst/>
            </a:prstGeom>
          </p:spPr>
          <p:txBody>
            <a:bodyPr lIns="0" tIns="0" rIns="0" bIns="0" rtlCol="0" anchor="t">
              <a:spAutoFit/>
            </a:bodyPr>
            <a:lstStyle/>
            <a:p>
              <a:pPr algn="r">
                <a:lnSpc>
                  <a:spcPts val="3900"/>
                </a:lnSpc>
              </a:pPr>
              <a:r>
                <a:rPr lang="uk-UA" sz="3000" dirty="0" smtClean="0">
                  <a:solidFill>
                    <a:srgbClr val="43270E"/>
                  </a:solidFill>
                  <a:latin typeface="Montserrat Semi-Bold Bold"/>
                </a:rPr>
                <a:t>с. </a:t>
              </a:r>
              <a:r>
                <a:rPr lang="uk-UA" sz="3000" dirty="0" err="1" smtClean="0">
                  <a:solidFill>
                    <a:srgbClr val="43270E"/>
                  </a:solidFill>
                  <a:latin typeface="Montserrat Semi-Bold Bold"/>
                </a:rPr>
                <a:t>Леськове</a:t>
              </a:r>
              <a:endParaRPr lang="en-US" sz="3000" dirty="0">
                <a:solidFill>
                  <a:srgbClr val="43270E"/>
                </a:solidFill>
                <a:latin typeface="Montserrat Semi-Bold Bold"/>
              </a:endParaRPr>
            </a:p>
          </p:txBody>
        </p:sp>
        <p:sp>
          <p:nvSpPr>
            <p:cNvPr id="6" name="TextBox 6"/>
            <p:cNvSpPr txBox="1"/>
            <p:nvPr/>
          </p:nvSpPr>
          <p:spPr>
            <a:xfrm>
              <a:off x="991775" y="3540232"/>
              <a:ext cx="11709739" cy="5320004"/>
            </a:xfrm>
            <a:prstGeom prst="rect">
              <a:avLst/>
            </a:prstGeom>
          </p:spPr>
          <p:txBody>
            <a:bodyPr lIns="0" tIns="0" rIns="0" bIns="0" rtlCol="0" anchor="t">
              <a:spAutoFit/>
            </a:bodyPr>
            <a:lstStyle/>
            <a:p>
              <a:pPr algn="just"/>
              <a:r>
                <a:rPr lang="uk-UA" sz="2400" dirty="0" smtClean="0">
                  <a:solidFill>
                    <a:srgbClr val="43270E"/>
                  </a:solidFill>
                  <a:latin typeface="Montserrat Extra-Light" charset="-52"/>
                </a:rPr>
                <a:t>           Архітектурно-ландшафтна пам’ятка обласного значення, займає 89 га землі. В її комплекс входить замок, територія з листяним парком на лівому березі річки </a:t>
              </a:r>
              <a:r>
                <a:rPr lang="uk-UA" sz="2400" dirty="0" err="1" smtClean="0">
                  <a:solidFill>
                    <a:srgbClr val="43270E"/>
                  </a:solidFill>
                  <a:latin typeface="Montserrat Extra-Light" charset="-52"/>
                </a:rPr>
                <a:t>Конелки</a:t>
              </a:r>
              <a:r>
                <a:rPr lang="uk-UA" sz="2400" dirty="0" smtClean="0">
                  <a:solidFill>
                    <a:srgbClr val="43270E"/>
                  </a:solidFill>
                  <a:latin typeface="Montserrat Extra-Light" charset="-52"/>
                </a:rPr>
                <a:t> і хвойною частиною парку на правому березі, гребля із ставом, "острів кохання", сад та орні землі.</a:t>
              </a:r>
            </a:p>
            <a:p>
              <a:pPr algn="just"/>
              <a:r>
                <a:rPr lang="uk-UA" sz="2400" dirty="0" smtClean="0">
                  <a:solidFill>
                    <a:srgbClr val="43270E"/>
                  </a:solidFill>
                  <a:latin typeface="Montserrat Extra-Light" charset="-52"/>
                </a:rPr>
                <a:t>            Творцями цієї прекрасної садиби були 4 покоління польських </a:t>
              </a:r>
              <a:r>
                <a:rPr lang="uk-UA" sz="2400" dirty="0" err="1" smtClean="0">
                  <a:solidFill>
                    <a:srgbClr val="43270E"/>
                  </a:solidFill>
                  <a:latin typeface="Montserrat Extra-Light" charset="-52"/>
                </a:rPr>
                <a:t>поміщиков</a:t>
              </a:r>
              <a:r>
                <a:rPr lang="uk-UA" sz="2400" dirty="0" smtClean="0">
                  <a:solidFill>
                    <a:srgbClr val="43270E"/>
                  </a:solidFill>
                  <a:latin typeface="Montserrat Extra-Light" charset="-52"/>
                </a:rPr>
                <a:t> </a:t>
              </a:r>
              <a:r>
                <a:rPr lang="uk-UA" sz="2400" dirty="0" err="1" smtClean="0">
                  <a:solidFill>
                    <a:srgbClr val="43270E"/>
                  </a:solidFill>
                  <a:latin typeface="Montserrat Extra-Light" charset="-52"/>
                </a:rPr>
                <a:t>Даховських</a:t>
              </a:r>
              <a:r>
                <a:rPr lang="uk-UA" sz="2400" dirty="0" smtClean="0">
                  <a:solidFill>
                    <a:srgbClr val="43270E"/>
                  </a:solidFill>
                  <a:latin typeface="Montserrat Extra-Light" charset="-52"/>
                </a:rPr>
                <a:t>, які володіли </a:t>
              </a:r>
              <a:r>
                <a:rPr lang="uk-UA" sz="2400" dirty="0" err="1" smtClean="0">
                  <a:solidFill>
                    <a:srgbClr val="43270E"/>
                  </a:solidFill>
                  <a:latin typeface="Montserrat Extra-Light" charset="-52"/>
                </a:rPr>
                <a:t>Леськовим</a:t>
              </a:r>
              <a:r>
                <a:rPr lang="uk-UA" sz="2400" dirty="0" smtClean="0">
                  <a:solidFill>
                    <a:srgbClr val="43270E"/>
                  </a:solidFill>
                  <a:latin typeface="Montserrat Extra-Light" charset="-52"/>
                </a:rPr>
                <a:t> і навколишніми селами з 1770-х років до 1917 року.</a:t>
              </a:r>
            </a:p>
            <a:p>
              <a:pPr algn="l">
                <a:lnSpc>
                  <a:spcPts val="2485"/>
                </a:lnSpc>
              </a:pPr>
              <a:endParaRPr lang="en-US" sz="1775" dirty="0">
                <a:solidFill>
                  <a:srgbClr val="43270E"/>
                </a:solidFill>
                <a:latin typeface="Montserrat Extra-Light"/>
              </a:endParaRPr>
            </a:p>
          </p:txBody>
        </p:sp>
      </p:grpSp>
      <p:pic>
        <p:nvPicPr>
          <p:cNvPr id="6146" name="Picture 2" descr="ÐÐµÑÑÐºÐ¾Ð²ÑÑÐºÐ¸Ð¹ Ð¿Ð°Ð»Ð°Ñ â ÐÑÐºÑÐ¿ÐµÐ´ÑÑ"/>
          <p:cNvPicPr>
            <a:picLocks noChangeAspect="1" noChangeArrowheads="1"/>
          </p:cNvPicPr>
          <p:nvPr/>
        </p:nvPicPr>
        <p:blipFill>
          <a:blip r:embed="rId2" cstate="print"/>
          <a:srcRect l="8684" r="17792"/>
          <a:stretch>
            <a:fillRect/>
          </a:stretch>
        </p:blipFill>
        <p:spPr bwMode="auto">
          <a:xfrm>
            <a:off x="-457200" y="0"/>
            <a:ext cx="8534400" cy="10287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1B673"/>
        </a:solidFill>
        <a:effectLst/>
      </p:bgPr>
    </p:bg>
    <p:spTree>
      <p:nvGrpSpPr>
        <p:cNvPr id="1" name=""/>
        <p:cNvGrpSpPr/>
        <p:nvPr/>
      </p:nvGrpSpPr>
      <p:grpSpPr>
        <a:xfrm>
          <a:off x="0" y="0"/>
          <a:ext cx="0" cy="0"/>
          <a:chOff x="0" y="0"/>
          <a:chExt cx="0" cy="0"/>
        </a:xfrm>
      </p:grpSpPr>
      <p:grpSp>
        <p:nvGrpSpPr>
          <p:cNvPr id="2" name="Group 2"/>
          <p:cNvGrpSpPr/>
          <p:nvPr/>
        </p:nvGrpSpPr>
        <p:grpSpPr>
          <a:xfrm>
            <a:off x="7848600" y="495300"/>
            <a:ext cx="11049000" cy="8586967"/>
            <a:chOff x="-29684" y="-449872"/>
            <a:chExt cx="14732000" cy="11449290"/>
          </a:xfrm>
        </p:grpSpPr>
        <p:sp>
          <p:nvSpPr>
            <p:cNvPr id="3" name="TextBox 3"/>
            <p:cNvSpPr txBox="1"/>
            <p:nvPr/>
          </p:nvSpPr>
          <p:spPr>
            <a:xfrm>
              <a:off x="-29684" y="-449872"/>
              <a:ext cx="14732000" cy="3847207"/>
            </a:xfrm>
            <a:prstGeom prst="rect">
              <a:avLst/>
            </a:prstGeom>
          </p:spPr>
          <p:txBody>
            <a:bodyPr wrap="square" lIns="0" tIns="0" rIns="0" bIns="0" rtlCol="0" anchor="t">
              <a:spAutoFit/>
            </a:bodyPr>
            <a:lstStyle/>
            <a:p>
              <a:pPr>
                <a:lnSpc>
                  <a:spcPts val="7500"/>
                </a:lnSpc>
              </a:pPr>
              <a:r>
                <a:rPr lang="uk-UA" sz="6600" dirty="0" smtClean="0">
                  <a:solidFill>
                    <a:schemeClr val="bg1"/>
                  </a:solidFill>
                  <a:latin typeface="Old Standard" charset="0"/>
                  <a:ea typeface="Old Standard" charset="0"/>
                  <a:cs typeface="Old Standard" charset="0"/>
                </a:rPr>
                <a:t>Етнографічно-туристичний комплекс "Козацький хутір"</a:t>
              </a:r>
            </a:p>
            <a:p>
              <a:pPr algn="l">
                <a:lnSpc>
                  <a:spcPts val="7500"/>
                </a:lnSpc>
              </a:pPr>
              <a:endParaRPr lang="en-US" sz="6250" dirty="0">
                <a:solidFill>
                  <a:srgbClr val="FDFEEC"/>
                </a:solidFill>
                <a:latin typeface="Old Standard"/>
              </a:endParaRPr>
            </a:p>
          </p:txBody>
        </p:sp>
        <p:sp>
          <p:nvSpPr>
            <p:cNvPr id="4" name="TextBox 4"/>
            <p:cNvSpPr txBox="1"/>
            <p:nvPr/>
          </p:nvSpPr>
          <p:spPr>
            <a:xfrm>
              <a:off x="71916" y="2293328"/>
              <a:ext cx="4064000" cy="666849"/>
            </a:xfrm>
            <a:prstGeom prst="rect">
              <a:avLst/>
            </a:prstGeom>
          </p:spPr>
          <p:txBody>
            <a:bodyPr wrap="square" lIns="0" tIns="0" rIns="0" bIns="0" rtlCol="0" anchor="t">
              <a:spAutoFit/>
            </a:bodyPr>
            <a:lstStyle/>
            <a:p>
              <a:pPr>
                <a:lnSpc>
                  <a:spcPts val="3900"/>
                </a:lnSpc>
              </a:pPr>
              <a:r>
                <a:rPr lang="uk-UA" sz="3200" dirty="0" smtClean="0">
                  <a:solidFill>
                    <a:srgbClr val="43270E"/>
                  </a:solidFill>
                  <a:latin typeface="Montserrat Semi-Bold Bold" charset="-52"/>
                </a:rPr>
                <a:t>с. </a:t>
              </a:r>
              <a:r>
                <a:rPr lang="uk-UA" sz="3200" dirty="0" err="1" smtClean="0">
                  <a:solidFill>
                    <a:srgbClr val="43270E"/>
                  </a:solidFill>
                  <a:latin typeface="Montserrat Semi-Bold Bold" charset="-52"/>
                </a:rPr>
                <a:t>Стецівка</a:t>
              </a:r>
              <a:endParaRPr lang="en-US" sz="3000" dirty="0">
                <a:solidFill>
                  <a:srgbClr val="43270E"/>
                </a:solidFill>
                <a:latin typeface="Montserrat Semi-Bold Bold" charset="-52"/>
              </a:endParaRPr>
            </a:p>
          </p:txBody>
        </p:sp>
        <p:sp>
          <p:nvSpPr>
            <p:cNvPr id="5" name="TextBox 5"/>
            <p:cNvSpPr txBox="1"/>
            <p:nvPr/>
          </p:nvSpPr>
          <p:spPr>
            <a:xfrm>
              <a:off x="478316" y="3530707"/>
              <a:ext cx="12903199" cy="7468711"/>
            </a:xfrm>
            <a:prstGeom prst="rect">
              <a:avLst/>
            </a:prstGeom>
          </p:spPr>
          <p:txBody>
            <a:bodyPr wrap="square" lIns="0" tIns="0" rIns="0" bIns="0" rtlCol="0" anchor="t">
              <a:spAutoFit/>
            </a:bodyPr>
            <a:lstStyle/>
            <a:p>
              <a:pPr algn="just"/>
              <a:r>
                <a:rPr lang="uk-UA" sz="2800" dirty="0" smtClean="0">
                  <a:solidFill>
                    <a:schemeClr val="bg1"/>
                  </a:solidFill>
                  <a:latin typeface="Montserrat Extra-Light" charset="-52"/>
                </a:rPr>
                <a:t>            Відтворене цілісне середовище невеликого хутора з характерними типами житлових, господарчих та громадських будівель кін. ХІХ ст. — поч. ХХ ст.</a:t>
              </a:r>
            </a:p>
            <a:p>
              <a:pPr algn="just"/>
              <a:r>
                <a:rPr lang="uk-UA" sz="2800" dirty="0" smtClean="0">
                  <a:solidFill>
                    <a:schemeClr val="bg1"/>
                  </a:solidFill>
                  <a:latin typeface="Montserrat Extra-Light" charset="-52"/>
                </a:rPr>
                <a:t>            Комплекс має вигляд невеликого поселення Середнього Подніпров'я. Розташований в зоні мальовничого ландшафту на південно-східній околиці села </a:t>
              </a:r>
              <a:r>
                <a:rPr lang="uk-UA" sz="2800" dirty="0" err="1" smtClean="0">
                  <a:solidFill>
                    <a:schemeClr val="bg1"/>
                  </a:solidFill>
                  <a:latin typeface="Montserrat Extra-Light" charset="-52"/>
                </a:rPr>
                <a:t>Стецівка</a:t>
              </a:r>
              <a:r>
                <a:rPr lang="uk-UA" sz="2800" dirty="0" smtClean="0">
                  <a:solidFill>
                    <a:schemeClr val="bg1"/>
                  </a:solidFill>
                  <a:latin typeface="Montserrat Extra-Light" charset="-52"/>
                </a:rPr>
                <a:t>. У складі комплексу: Миколаївська церква – пам'ятка архітектури місцевого значення (</a:t>
              </a:r>
              <a:r>
                <a:rPr lang="en-BZ" sz="2800" dirty="0" smtClean="0">
                  <a:solidFill>
                    <a:schemeClr val="bg1"/>
                  </a:solidFill>
                  <a:latin typeface="Montserrat Extra-Light" charset="-52"/>
                </a:rPr>
                <a:t>XVI</a:t>
              </a:r>
              <a:r>
                <a:rPr lang="uk-UA" sz="2800" dirty="0" smtClean="0">
                  <a:solidFill>
                    <a:schemeClr val="bg1"/>
                  </a:solidFill>
                  <a:latin typeface="Montserrat Extra-Light" charset="-52"/>
                </a:rPr>
                <a:t>І</a:t>
              </a:r>
              <a:r>
                <a:rPr lang="en-BZ" sz="2800" dirty="0" smtClean="0">
                  <a:solidFill>
                    <a:schemeClr val="bg1"/>
                  </a:solidFill>
                  <a:latin typeface="Montserrat Extra-Light" charset="-52"/>
                </a:rPr>
                <a:t>I </a:t>
              </a:r>
              <a:r>
                <a:rPr lang="uk-UA" sz="2800" dirty="0" smtClean="0">
                  <a:solidFill>
                    <a:schemeClr val="bg1"/>
                  </a:solidFill>
                  <a:latin typeface="Montserrat Extra-Light" charset="-52"/>
                </a:rPr>
                <a:t>ст.), перенесена з с. </a:t>
              </a:r>
              <a:r>
                <a:rPr lang="uk-UA" sz="2800" dirty="0" err="1" smtClean="0">
                  <a:solidFill>
                    <a:schemeClr val="bg1"/>
                  </a:solidFill>
                  <a:latin typeface="Montserrat Extra-Light" charset="-52"/>
                </a:rPr>
                <a:t>Сеньківка</a:t>
              </a:r>
              <a:r>
                <a:rPr lang="uk-UA" sz="2800" dirty="0" smtClean="0">
                  <a:solidFill>
                    <a:schemeClr val="bg1"/>
                  </a:solidFill>
                  <a:latin typeface="Montserrat Extra-Light" charset="-52"/>
                </a:rPr>
                <a:t> </a:t>
              </a:r>
              <a:r>
                <a:rPr lang="uk-UA" sz="2800" dirty="0" err="1" smtClean="0">
                  <a:solidFill>
                    <a:schemeClr val="bg1"/>
                  </a:solidFill>
                  <a:latin typeface="Montserrat Extra-Light" charset="-52"/>
                </a:rPr>
                <a:t>Золотоніського</a:t>
              </a:r>
              <a:r>
                <a:rPr lang="uk-UA" sz="2800" dirty="0" smtClean="0">
                  <a:solidFill>
                    <a:schemeClr val="bg1"/>
                  </a:solidFill>
                  <a:latin typeface="Montserrat Extra-Light" charset="-52"/>
                </a:rPr>
                <a:t> р-ну; відтворені вітряк поч. ХХ ст., шинок, хата священика та сільського старости</a:t>
              </a:r>
              <a:r>
                <a:rPr lang="uk-UA" sz="2000" dirty="0" smtClean="0"/>
                <a:t>.</a:t>
              </a:r>
            </a:p>
          </p:txBody>
        </p:sp>
      </p:grpSp>
      <p:pic>
        <p:nvPicPr>
          <p:cNvPr id="28674" name="Picture 2" descr="ÐÐ¾Ð·Ð°ÑÑÐºÐ¸Ð¹ ÑÑÑÑÑ - Ð£ÐºÑÐ°ÑÐ½Ð° Incognita"/>
          <p:cNvPicPr>
            <a:picLocks noChangeAspect="1" noChangeArrowheads="1"/>
          </p:cNvPicPr>
          <p:nvPr/>
        </p:nvPicPr>
        <p:blipFill>
          <a:blip r:embed="rId2" cstate="print"/>
          <a:srcRect/>
          <a:stretch>
            <a:fillRect/>
          </a:stretch>
        </p:blipFill>
        <p:spPr bwMode="auto">
          <a:xfrm>
            <a:off x="0" y="577"/>
            <a:ext cx="7620000" cy="1028642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1B673"/>
        </a:solidFill>
        <a:effectLst/>
      </p:bgPr>
    </p:bg>
    <p:spTree>
      <p:nvGrpSpPr>
        <p:cNvPr id="1" name=""/>
        <p:cNvGrpSpPr/>
        <p:nvPr/>
      </p:nvGrpSpPr>
      <p:grpSpPr>
        <a:xfrm>
          <a:off x="0" y="0"/>
          <a:ext cx="0" cy="0"/>
          <a:chOff x="0" y="0"/>
          <a:chExt cx="0" cy="0"/>
        </a:xfrm>
      </p:grpSpPr>
      <p:grpSp>
        <p:nvGrpSpPr>
          <p:cNvPr id="2" name="Group 2"/>
          <p:cNvGrpSpPr/>
          <p:nvPr/>
        </p:nvGrpSpPr>
        <p:grpSpPr>
          <a:xfrm>
            <a:off x="9906000" y="743960"/>
            <a:ext cx="8229601" cy="7503418"/>
            <a:chOff x="0" y="-142875"/>
            <a:chExt cx="12938711" cy="8011127"/>
          </a:xfrm>
        </p:grpSpPr>
        <p:sp>
          <p:nvSpPr>
            <p:cNvPr id="3" name="TextBox 3"/>
            <p:cNvSpPr txBox="1"/>
            <p:nvPr/>
          </p:nvSpPr>
          <p:spPr>
            <a:xfrm>
              <a:off x="0" y="-142875"/>
              <a:ext cx="11901844" cy="1026881"/>
            </a:xfrm>
            <a:prstGeom prst="rect">
              <a:avLst/>
            </a:prstGeom>
          </p:spPr>
          <p:txBody>
            <a:bodyPr lIns="0" tIns="0" rIns="0" bIns="0" rtlCol="0" anchor="t">
              <a:spAutoFit/>
            </a:bodyPr>
            <a:lstStyle/>
            <a:p>
              <a:pPr algn="l">
                <a:lnSpc>
                  <a:spcPts val="7500"/>
                </a:lnSpc>
              </a:pPr>
              <a:r>
                <a:rPr lang="uk-UA" sz="6250" dirty="0" smtClean="0">
                  <a:solidFill>
                    <a:srgbClr val="FDFEEC"/>
                  </a:solidFill>
                  <a:latin typeface="Old Standard"/>
                </a:rPr>
                <a:t> Садиба </a:t>
              </a:r>
              <a:r>
                <a:rPr lang="uk-UA" sz="6250" dirty="0" err="1" smtClean="0">
                  <a:solidFill>
                    <a:srgbClr val="FDFEEC"/>
                  </a:solidFill>
                  <a:latin typeface="Old Standard"/>
                </a:rPr>
                <a:t>Лопухіних</a:t>
              </a:r>
              <a:endParaRPr lang="en-US" sz="6250" dirty="0">
                <a:solidFill>
                  <a:srgbClr val="FDFEEC"/>
                </a:solidFill>
                <a:latin typeface="Old Standard"/>
              </a:endParaRPr>
            </a:p>
          </p:txBody>
        </p:sp>
        <p:sp>
          <p:nvSpPr>
            <p:cNvPr id="4" name="TextBox 4"/>
            <p:cNvSpPr txBox="1"/>
            <p:nvPr/>
          </p:nvSpPr>
          <p:spPr>
            <a:xfrm>
              <a:off x="239607" y="1659179"/>
              <a:ext cx="12699104" cy="533978"/>
            </a:xfrm>
            <a:prstGeom prst="rect">
              <a:avLst/>
            </a:prstGeom>
          </p:spPr>
          <p:txBody>
            <a:bodyPr wrap="square" lIns="0" tIns="0" rIns="0" bIns="0" rtlCol="0" anchor="t">
              <a:spAutoFit/>
            </a:bodyPr>
            <a:lstStyle/>
            <a:p>
              <a:pPr>
                <a:lnSpc>
                  <a:spcPts val="3900"/>
                </a:lnSpc>
              </a:pPr>
              <a:r>
                <a:rPr lang="uk-UA" sz="3200" dirty="0" smtClean="0">
                  <a:solidFill>
                    <a:srgbClr val="43270E"/>
                  </a:solidFill>
                  <a:latin typeface="Montserrat Semi-Bold Bold" charset="-52"/>
                  <a:ea typeface="Old Standard" charset="0"/>
                  <a:cs typeface="Old Standard" charset="0"/>
                </a:rPr>
                <a:t>м. Корсунь-Шевченківський</a:t>
              </a:r>
              <a:endParaRPr lang="en-US" sz="3000" dirty="0">
                <a:solidFill>
                  <a:srgbClr val="43270E"/>
                </a:solidFill>
                <a:latin typeface="Montserrat Semi-Bold Bold" charset="-52"/>
                <a:ea typeface="Old Standard" charset="0"/>
                <a:cs typeface="Old Standard" charset="0"/>
              </a:endParaRPr>
            </a:p>
          </p:txBody>
        </p:sp>
        <p:sp>
          <p:nvSpPr>
            <p:cNvPr id="5" name="TextBox 5"/>
            <p:cNvSpPr txBox="1"/>
            <p:nvPr/>
          </p:nvSpPr>
          <p:spPr>
            <a:xfrm>
              <a:off x="239607" y="3530707"/>
              <a:ext cx="11860484" cy="4337545"/>
            </a:xfrm>
            <a:prstGeom prst="rect">
              <a:avLst/>
            </a:prstGeom>
          </p:spPr>
          <p:txBody>
            <a:bodyPr wrap="square" lIns="0" tIns="0" rIns="0" bIns="0" rtlCol="0" anchor="t">
              <a:spAutoFit/>
            </a:bodyPr>
            <a:lstStyle/>
            <a:p>
              <a:pPr algn="just"/>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Палацовий</a:t>
              </a:r>
              <a:r>
                <a:rPr lang="ru-RU" sz="2400" dirty="0" smtClean="0">
                  <a:solidFill>
                    <a:schemeClr val="bg1"/>
                  </a:solidFill>
                  <a:latin typeface="Montserrat Extra-Light" charset="-52"/>
                </a:rPr>
                <a:t> ансамбль </a:t>
              </a:r>
              <a:r>
                <a:rPr lang="ru-RU" sz="2400" dirty="0" err="1" smtClean="0">
                  <a:solidFill>
                    <a:schemeClr val="bg1"/>
                  </a:solidFill>
                  <a:latin typeface="Montserrat Extra-Light" charset="-52"/>
                </a:rPr>
                <a:t>започаткований</a:t>
              </a:r>
              <a:r>
                <a:rPr lang="ru-RU" sz="2400" dirty="0" smtClean="0">
                  <a:solidFill>
                    <a:schemeClr val="bg1"/>
                  </a:solidFill>
                  <a:latin typeface="Montserrat Extra-Light" charset="-52"/>
                </a:rPr>
                <a:t> князем С. </a:t>
              </a:r>
              <a:r>
                <a:rPr lang="ru-RU" sz="2400" dirty="0" err="1" smtClean="0">
                  <a:solidFill>
                    <a:schemeClr val="bg1"/>
                  </a:solidFill>
                  <a:latin typeface="Montserrat Extra-Light" charset="-52"/>
                </a:rPr>
                <a:t>Понятовським</a:t>
              </a:r>
              <a:r>
                <a:rPr lang="ru-RU" sz="2400" dirty="0" smtClean="0">
                  <a:solidFill>
                    <a:schemeClr val="bg1"/>
                  </a:solidFill>
                  <a:latin typeface="Montserrat Extra-Light" charset="-52"/>
                </a:rPr>
                <a:t> як </a:t>
              </a:r>
              <a:r>
                <a:rPr lang="ru-RU" sz="2400" dirty="0" err="1" smtClean="0">
                  <a:solidFill>
                    <a:schemeClr val="bg1"/>
                  </a:solidFill>
                  <a:latin typeface="Montserrat Extra-Light" charset="-52"/>
                </a:rPr>
                <a:t>літня</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заміська</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резиденція</a:t>
              </a:r>
              <a:r>
                <a:rPr lang="ru-RU" sz="2400" dirty="0" smtClean="0">
                  <a:solidFill>
                    <a:schemeClr val="bg1"/>
                  </a:solidFill>
                  <a:latin typeface="Montserrat Extra-Light" charset="-52"/>
                </a:rPr>
                <a:t> у 1782 </a:t>
              </a:r>
              <a:r>
                <a:rPr lang="ru-RU" sz="2400" dirty="0" err="1" smtClean="0">
                  <a:solidFill>
                    <a:schemeClr val="bg1"/>
                  </a:solidFill>
                  <a:latin typeface="Montserrat Extra-Light" charset="-52"/>
                </a:rPr>
                <a:t>році</a:t>
              </a:r>
              <a:r>
                <a:rPr lang="ru-RU" sz="2400" dirty="0" smtClean="0">
                  <a:solidFill>
                    <a:schemeClr val="bg1"/>
                  </a:solidFill>
                  <a:latin typeface="Montserrat Extra-Light" charset="-52"/>
                </a:rPr>
                <a:t>.</a:t>
              </a:r>
            </a:p>
            <a:p>
              <a:pPr algn="just"/>
              <a:r>
                <a:rPr lang="ru-RU" sz="2400" dirty="0">
                  <a:solidFill>
                    <a:schemeClr val="bg1"/>
                  </a:solidFill>
                  <a:latin typeface="Montserrat Extra-Light" charset="-52"/>
                </a:rPr>
                <a:t> </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Кам’яний</a:t>
              </a:r>
              <a:r>
                <a:rPr lang="ru-RU" sz="2400" dirty="0" smtClean="0">
                  <a:solidFill>
                    <a:schemeClr val="bg1"/>
                  </a:solidFill>
                  <a:latin typeface="Montserrat Extra-Light" charset="-52"/>
                </a:rPr>
                <a:t> палац </a:t>
              </a:r>
              <a:r>
                <a:rPr lang="ru-RU" sz="2400" dirty="0" err="1" smtClean="0">
                  <a:solidFill>
                    <a:schemeClr val="bg1"/>
                  </a:solidFill>
                  <a:latin typeface="Montserrat Extra-Light" charset="-52"/>
                </a:rPr>
                <a:t>було</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виконано</a:t>
              </a:r>
              <a:r>
                <a:rPr lang="ru-RU" sz="2400" dirty="0" smtClean="0">
                  <a:solidFill>
                    <a:schemeClr val="bg1"/>
                  </a:solidFill>
                  <a:latin typeface="Montserrat Extra-Light" charset="-52"/>
                </a:rPr>
                <a:t> у новому на той час </a:t>
              </a:r>
              <a:r>
                <a:rPr lang="ru-RU" sz="2400" dirty="0" err="1" smtClean="0">
                  <a:solidFill>
                    <a:schemeClr val="bg1"/>
                  </a:solidFill>
                  <a:latin typeface="Montserrat Extra-Light" charset="-52"/>
                </a:rPr>
                <a:t>стилі</a:t>
              </a:r>
              <a:r>
                <a:rPr lang="ru-RU" sz="2400" dirty="0" smtClean="0">
                  <a:solidFill>
                    <a:schemeClr val="bg1"/>
                  </a:solidFill>
                  <a:latin typeface="Montserrat Extra-Light" charset="-52"/>
                </a:rPr>
                <a:t> — в </a:t>
              </a:r>
              <a:r>
                <a:rPr lang="ru-RU" sz="2400" dirty="0" err="1" smtClean="0">
                  <a:solidFill>
                    <a:schemeClr val="bg1"/>
                  </a:solidFill>
                  <a:latin typeface="Montserrat Extra-Light" charset="-52"/>
                </a:rPr>
                <a:t>стилі</a:t>
              </a:r>
              <a:r>
                <a:rPr lang="ru-RU" sz="2400" dirty="0" smtClean="0">
                  <a:solidFill>
                    <a:schemeClr val="bg1"/>
                  </a:solidFill>
                  <a:latin typeface="Montserrat Extra-Light" charset="-52"/>
                </a:rPr>
                <a:t> неоготики. </a:t>
              </a:r>
            </a:p>
            <a:p>
              <a:pPr algn="just"/>
              <a:r>
                <a:rPr lang="ru-RU" sz="2400" dirty="0">
                  <a:solidFill>
                    <a:schemeClr val="bg1"/>
                  </a:solidFill>
                  <a:latin typeface="Montserrat Extra-Light" charset="-52"/>
                </a:rPr>
                <a:t> </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Маєток</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складався</a:t>
              </a:r>
              <a:r>
                <a:rPr lang="ru-RU" sz="2400" dirty="0" smtClean="0">
                  <a:solidFill>
                    <a:schemeClr val="bg1"/>
                  </a:solidFill>
                  <a:latin typeface="Montserrat Extra-Light" charset="-52"/>
                </a:rPr>
                <a:t> з ландшафтного парку, палацу, </a:t>
              </a:r>
              <a:r>
                <a:rPr lang="ru-RU" sz="2400" dirty="0" err="1" smtClean="0">
                  <a:solidFill>
                    <a:schemeClr val="bg1"/>
                  </a:solidFill>
                  <a:latin typeface="Montserrat Extra-Light" charset="-52"/>
                </a:rPr>
                <a:t>ордерної</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галереї</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двох</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стаєн</a:t>
              </a:r>
              <a:r>
                <a:rPr lang="ru-RU" sz="2400" dirty="0" smtClean="0">
                  <a:solidFill>
                    <a:schemeClr val="bg1"/>
                  </a:solidFill>
                  <a:latin typeface="Montserrat Extra-Light" charset="-52"/>
                </a:rPr>
                <a:t> та </a:t>
              </a:r>
              <a:r>
                <a:rPr lang="ru-RU" sz="2400" dirty="0" err="1" smtClean="0">
                  <a:solidFill>
                    <a:schemeClr val="bg1"/>
                  </a:solidFill>
                  <a:latin typeface="Montserrat Extra-Light" charset="-52"/>
                </a:rPr>
                <a:t>трьох</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флігелів</a:t>
              </a:r>
              <a:r>
                <a:rPr lang="ru-RU" sz="2400" dirty="0" smtClean="0">
                  <a:solidFill>
                    <a:schemeClr val="bg1"/>
                  </a:solidFill>
                  <a:latin typeface="Montserrat Extra-Light" charset="-52"/>
                </a:rPr>
                <a:t>.  На </a:t>
              </a:r>
              <a:r>
                <a:rPr lang="ru-RU" sz="2400" dirty="0" err="1" smtClean="0">
                  <a:solidFill>
                    <a:schemeClr val="bg1"/>
                  </a:solidFill>
                  <a:latin typeface="Montserrat Extra-Light" charset="-52"/>
                </a:rPr>
                <a:t>сьогодні</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збереглося</a:t>
              </a:r>
              <a:r>
                <a:rPr lang="ru-RU" sz="2400" dirty="0" smtClean="0">
                  <a:solidFill>
                    <a:schemeClr val="bg1"/>
                  </a:solidFill>
                  <a:latin typeface="Montserrat Extra-Light" charset="-52"/>
                </a:rPr>
                <a:t> 10 з 13 </a:t>
              </a:r>
              <a:r>
                <a:rPr lang="ru-RU" sz="2400" dirty="0" err="1" smtClean="0">
                  <a:solidFill>
                    <a:schemeClr val="bg1"/>
                  </a:solidFill>
                  <a:latin typeface="Montserrat Extra-Light" charset="-52"/>
                </a:rPr>
                <a:t>будівель</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палацово</a:t>
              </a:r>
              <a:r>
                <a:rPr lang="ru-RU" sz="2400" dirty="0" smtClean="0">
                  <a:solidFill>
                    <a:schemeClr val="bg1"/>
                  </a:solidFill>
                  <a:latin typeface="Montserrat Extra-Light" charset="-52"/>
                </a:rPr>
                <a:t>-паркового ансамблю.                         </a:t>
              </a:r>
            </a:p>
            <a:p>
              <a:pPr algn="just"/>
              <a:r>
                <a:rPr lang="ru-RU" sz="2400" dirty="0">
                  <a:solidFill>
                    <a:schemeClr val="bg1"/>
                  </a:solidFill>
                  <a:latin typeface="Montserrat Extra-Light" charset="-52"/>
                </a:rPr>
                <a:t> </a:t>
              </a:r>
              <a:r>
                <a:rPr lang="ru-RU" sz="2400" dirty="0" smtClean="0">
                  <a:solidFill>
                    <a:schemeClr val="bg1"/>
                  </a:solidFill>
                  <a:latin typeface="Montserrat Extra-Light" charset="-52"/>
                </a:rPr>
                <a:t>             Ансамбль </a:t>
              </a:r>
              <a:r>
                <a:rPr lang="ru-RU" sz="2400" dirty="0" err="1" smtClean="0">
                  <a:solidFill>
                    <a:schemeClr val="bg1"/>
                  </a:solidFill>
                  <a:latin typeface="Montserrat Extra-Light" charset="-52"/>
                </a:rPr>
                <a:t>розташовано</a:t>
              </a:r>
              <a:r>
                <a:rPr lang="ru-RU" sz="2400" dirty="0" smtClean="0">
                  <a:solidFill>
                    <a:schemeClr val="bg1"/>
                  </a:solidFill>
                  <a:latin typeface="Montserrat Extra-Light" charset="-52"/>
                </a:rPr>
                <a:t> на </a:t>
              </a:r>
              <a:r>
                <a:rPr lang="ru-RU" sz="2400" dirty="0" err="1" smtClean="0">
                  <a:solidFill>
                    <a:schemeClr val="bg1"/>
                  </a:solidFill>
                  <a:latin typeface="Montserrat Extra-Light" charset="-52"/>
                </a:rPr>
                <a:t>трьох</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гранітних</a:t>
              </a:r>
              <a:r>
                <a:rPr lang="ru-RU" sz="2400" dirty="0" smtClean="0">
                  <a:solidFill>
                    <a:schemeClr val="bg1"/>
                  </a:solidFill>
                  <a:latin typeface="Montserrat Extra-Light" charset="-52"/>
                </a:rPr>
                <a:t> островах р. </a:t>
              </a:r>
              <a:r>
                <a:rPr lang="ru-RU" sz="2400" dirty="0" err="1" smtClean="0">
                  <a:solidFill>
                    <a:schemeClr val="bg1"/>
                  </a:solidFill>
                  <a:latin typeface="Montserrat Extra-Light" charset="-52"/>
                </a:rPr>
                <a:t>Рось</a:t>
              </a:r>
              <a:r>
                <a:rPr lang="ru-RU" sz="2400" dirty="0" smtClean="0"/>
                <a:t>.</a:t>
              </a:r>
              <a:endParaRPr lang="en-US" sz="2400" dirty="0">
                <a:solidFill>
                  <a:srgbClr val="FDFEEC"/>
                </a:solidFill>
                <a:latin typeface="Montserrat Extra-Light"/>
              </a:endParaRPr>
            </a:p>
          </p:txBody>
        </p:sp>
      </p:grpSp>
      <p:pic>
        <p:nvPicPr>
          <p:cNvPr id="29698" name="Picture 2" descr="ÐÐ°Ð»Ð°Ñ ÐÐ¾Ð¿ÑÑÑÐ½Ð¸Ñ"/>
          <p:cNvPicPr>
            <a:picLocks noChangeAspect="1" noChangeArrowheads="1"/>
          </p:cNvPicPr>
          <p:nvPr/>
        </p:nvPicPr>
        <p:blipFill>
          <a:blip r:embed="rId2" cstate="print"/>
          <a:srcRect/>
          <a:stretch>
            <a:fillRect/>
          </a:stretch>
        </p:blipFill>
        <p:spPr bwMode="auto">
          <a:xfrm>
            <a:off x="24384" y="114300"/>
            <a:ext cx="9601200" cy="101727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1B673"/>
        </a:solidFill>
        <a:effectLst/>
      </p:bgPr>
    </p:bg>
    <p:spTree>
      <p:nvGrpSpPr>
        <p:cNvPr id="1" name=""/>
        <p:cNvGrpSpPr/>
        <p:nvPr/>
      </p:nvGrpSpPr>
      <p:grpSpPr>
        <a:xfrm>
          <a:off x="0" y="0"/>
          <a:ext cx="0" cy="0"/>
          <a:chOff x="0" y="0"/>
          <a:chExt cx="0" cy="0"/>
        </a:xfrm>
      </p:grpSpPr>
      <p:grpSp>
        <p:nvGrpSpPr>
          <p:cNvPr id="2" name="Group 5"/>
          <p:cNvGrpSpPr/>
          <p:nvPr/>
        </p:nvGrpSpPr>
        <p:grpSpPr>
          <a:xfrm>
            <a:off x="685800" y="419100"/>
            <a:ext cx="9502694" cy="9496426"/>
            <a:chOff x="-238205" y="-2431996"/>
            <a:chExt cx="12670259" cy="12661900"/>
          </a:xfrm>
        </p:grpSpPr>
        <p:sp>
          <p:nvSpPr>
            <p:cNvPr id="6" name="TextBox 6"/>
            <p:cNvSpPr txBox="1"/>
            <p:nvPr/>
          </p:nvSpPr>
          <p:spPr>
            <a:xfrm>
              <a:off x="-238205" y="-2431996"/>
              <a:ext cx="12670259" cy="5745162"/>
            </a:xfrm>
            <a:prstGeom prst="rect">
              <a:avLst/>
            </a:prstGeom>
          </p:spPr>
          <p:txBody>
            <a:bodyPr lIns="0" tIns="0" rIns="0" bIns="0" rtlCol="0" anchor="t">
              <a:spAutoFit/>
            </a:bodyPr>
            <a:lstStyle/>
            <a:p>
              <a:pPr>
                <a:lnSpc>
                  <a:spcPts val="8400"/>
                </a:lnSpc>
              </a:pPr>
              <a:r>
                <a:rPr lang="ru-RU" sz="4800" dirty="0" err="1" smtClean="0">
                  <a:latin typeface="Old Standard" charset="0"/>
                  <a:ea typeface="Old Standard" charset="0"/>
                  <a:cs typeface="Old Standard" charset="0"/>
                </a:rPr>
                <a:t>Національний</a:t>
              </a:r>
              <a:r>
                <a:rPr lang="ru-RU" sz="4800" dirty="0" smtClean="0">
                  <a:latin typeface="Old Standard" charset="0"/>
                  <a:ea typeface="Old Standard" charset="0"/>
                  <a:cs typeface="Old Standard" charset="0"/>
                </a:rPr>
                <a:t> </a:t>
              </a:r>
              <a:r>
                <a:rPr lang="ru-RU" sz="4800" dirty="0" err="1" smtClean="0">
                  <a:latin typeface="Old Standard" charset="0"/>
                  <a:ea typeface="Old Standard" charset="0"/>
                  <a:cs typeface="Old Standard" charset="0"/>
                </a:rPr>
                <a:t>історико-культурний</a:t>
              </a:r>
              <a:r>
                <a:rPr lang="ru-RU" sz="4800" dirty="0" smtClean="0">
                  <a:latin typeface="Old Standard" charset="0"/>
                  <a:ea typeface="Old Standard" charset="0"/>
                  <a:cs typeface="Old Standard" charset="0"/>
                </a:rPr>
                <a:t> </a:t>
              </a:r>
              <a:r>
                <a:rPr lang="ru-RU" sz="4800" dirty="0" err="1" smtClean="0">
                  <a:latin typeface="Old Standard" charset="0"/>
                  <a:ea typeface="Old Standard" charset="0"/>
                  <a:cs typeface="Old Standard" charset="0"/>
                </a:rPr>
                <a:t>заповідник</a:t>
              </a:r>
              <a:r>
                <a:rPr lang="ru-RU" sz="4800" dirty="0" smtClean="0">
                  <a:latin typeface="Old Standard" charset="0"/>
                  <a:ea typeface="Old Standard" charset="0"/>
                  <a:cs typeface="Old Standard" charset="0"/>
                </a:rPr>
                <a:t>  "</a:t>
              </a:r>
              <a:r>
                <a:rPr lang="ru-RU" sz="4800" dirty="0" err="1" smtClean="0">
                  <a:latin typeface="Old Standard" charset="0"/>
                  <a:ea typeface="Old Standard" charset="0"/>
                  <a:cs typeface="Old Standard" charset="0"/>
                </a:rPr>
                <a:t>Батьківщина</a:t>
              </a:r>
              <a:r>
                <a:rPr lang="ru-RU" sz="4800" dirty="0" smtClean="0">
                  <a:latin typeface="Old Standard" charset="0"/>
                  <a:ea typeface="Old Standard" charset="0"/>
                  <a:cs typeface="Old Standard" charset="0"/>
                </a:rPr>
                <a:t> Тараса </a:t>
              </a:r>
              <a:r>
                <a:rPr lang="ru-RU" sz="4800" dirty="0" err="1" smtClean="0">
                  <a:latin typeface="Old Standard" charset="0"/>
                  <a:ea typeface="Old Standard" charset="0"/>
                  <a:cs typeface="Old Standard" charset="0"/>
                </a:rPr>
                <a:t>Шевченка</a:t>
              </a:r>
              <a:r>
                <a:rPr lang="ru-RU" sz="4800" dirty="0" smtClean="0">
                  <a:latin typeface="Old Standard" charset="0"/>
                  <a:ea typeface="Old Standard" charset="0"/>
                  <a:cs typeface="Old Standard" charset="0"/>
                </a:rPr>
                <a:t>"</a:t>
              </a:r>
            </a:p>
            <a:p>
              <a:pPr algn="l">
                <a:lnSpc>
                  <a:spcPts val="8400"/>
                </a:lnSpc>
              </a:pPr>
              <a:endParaRPr lang="en-US" sz="7000" dirty="0">
                <a:solidFill>
                  <a:srgbClr val="FDFEEC"/>
                </a:solidFill>
                <a:latin typeface="Old Standard"/>
              </a:endParaRPr>
            </a:p>
          </p:txBody>
        </p:sp>
        <p:sp>
          <p:nvSpPr>
            <p:cNvPr id="7" name="TextBox 7"/>
            <p:cNvSpPr txBox="1"/>
            <p:nvPr/>
          </p:nvSpPr>
          <p:spPr>
            <a:xfrm>
              <a:off x="-35005" y="2140004"/>
              <a:ext cx="11709739" cy="638175"/>
            </a:xfrm>
            <a:prstGeom prst="rect">
              <a:avLst/>
            </a:prstGeom>
          </p:spPr>
          <p:txBody>
            <a:bodyPr lIns="0" tIns="0" rIns="0" bIns="0" rtlCol="0" anchor="t">
              <a:spAutoFit/>
            </a:bodyPr>
            <a:lstStyle/>
            <a:p>
              <a:pPr algn="l">
                <a:lnSpc>
                  <a:spcPts val="3900"/>
                </a:lnSpc>
              </a:pPr>
              <a:r>
                <a:rPr lang="uk-UA" sz="3000" dirty="0" smtClean="0">
                  <a:solidFill>
                    <a:srgbClr val="43270E"/>
                  </a:solidFill>
                  <a:latin typeface="Montserrat Semi-Bold Bold"/>
                </a:rPr>
                <a:t>с. Шевченкове, с. Моринці</a:t>
              </a:r>
              <a:endParaRPr lang="en-US" sz="3000" dirty="0">
                <a:solidFill>
                  <a:srgbClr val="43270E"/>
                </a:solidFill>
                <a:latin typeface="Montserrat Semi-Bold Bold"/>
              </a:endParaRPr>
            </a:p>
          </p:txBody>
        </p:sp>
        <p:sp>
          <p:nvSpPr>
            <p:cNvPr id="8" name="TextBox 8"/>
            <p:cNvSpPr txBox="1"/>
            <p:nvPr/>
          </p:nvSpPr>
          <p:spPr>
            <a:xfrm>
              <a:off x="-35005" y="3664004"/>
              <a:ext cx="11709739" cy="6565900"/>
            </a:xfrm>
            <a:prstGeom prst="rect">
              <a:avLst/>
            </a:prstGeom>
          </p:spPr>
          <p:txBody>
            <a:bodyPr lIns="0" tIns="0" rIns="0" bIns="0" rtlCol="0" anchor="t">
              <a:spAutoFit/>
            </a:bodyPr>
            <a:lstStyle/>
            <a:p>
              <a:pPr algn="just">
                <a:lnSpc>
                  <a:spcPts val="2379"/>
                </a:lnSpc>
              </a:pPr>
              <a:r>
                <a:rPr lang="uk-UA" sz="2400" dirty="0" smtClean="0">
                  <a:solidFill>
                    <a:schemeClr val="bg1"/>
                  </a:solidFill>
                  <a:latin typeface="Montserrat Extra-Light" charset="-52"/>
                </a:rPr>
                <a:t>Заповідник створено в 1992 р. на базі нерухомих пам'яток культурної спадщини та природи сіл Звенигородського району: Шевченкового (колишня </a:t>
              </a:r>
              <a:r>
                <a:rPr lang="uk-UA" sz="2400" dirty="0" err="1" smtClean="0">
                  <a:solidFill>
                    <a:schemeClr val="bg1"/>
                  </a:solidFill>
                  <a:latin typeface="Montserrat Extra-Light" charset="-52"/>
                </a:rPr>
                <a:t>Керелівка</a:t>
              </a:r>
              <a:r>
                <a:rPr lang="uk-UA" sz="2400" dirty="0" smtClean="0">
                  <a:solidFill>
                    <a:schemeClr val="bg1"/>
                  </a:solidFill>
                  <a:latin typeface="Montserrat Extra-Light" charset="-52"/>
                </a:rPr>
                <a:t>), Моринців, </a:t>
              </a:r>
              <a:r>
                <a:rPr lang="uk-UA" sz="2400" dirty="0" err="1" smtClean="0">
                  <a:solidFill>
                    <a:schemeClr val="bg1"/>
                  </a:solidFill>
                  <a:latin typeface="Montserrat Extra-Light" charset="-52"/>
                </a:rPr>
                <a:t>Будища</a:t>
              </a:r>
              <a:r>
                <a:rPr lang="uk-UA" sz="2400" dirty="0" smtClean="0">
                  <a:solidFill>
                    <a:schemeClr val="bg1"/>
                  </a:solidFill>
                  <a:latin typeface="Montserrat Extra-Light" charset="-52"/>
                </a:rPr>
                <a:t>, відтворених меморіальних садиб у Моринцях та Літературно-меморіального музею Т. Шевченка в с. Шевченковому (існує з 1939 р.), пов'язаних з дитинством, життям і творчістю Тараса Шевченка, з метою збереження Шевченківських меморіальних місць.</a:t>
              </a:r>
            </a:p>
            <a:p>
              <a:pPr algn="just">
                <a:lnSpc>
                  <a:spcPts val="2379"/>
                </a:lnSpc>
              </a:pPr>
              <a:r>
                <a:rPr lang="uk-UA" sz="2400" dirty="0" smtClean="0">
                  <a:solidFill>
                    <a:srgbClr val="FDFEEC"/>
                  </a:solidFill>
                  <a:latin typeface="Montserrat Extra-Light" charset="-52"/>
                </a:rPr>
                <a:t>Також кожного року проводиться тематичний двохденний фестиваль у с. Моринці.</a:t>
              </a:r>
              <a:r>
                <a:rPr lang="ru-RU" sz="2400" dirty="0" smtClean="0"/>
                <a:t>  </a:t>
              </a:r>
            </a:p>
            <a:p>
              <a:pPr algn="just">
                <a:lnSpc>
                  <a:spcPts val="2379"/>
                </a:lnSpc>
              </a:pPr>
              <a:r>
                <a:rPr lang="ru-RU" sz="2400" dirty="0" err="1" smtClean="0">
                  <a:solidFill>
                    <a:schemeClr val="bg1"/>
                  </a:solidFill>
                  <a:latin typeface="Montserrat Extra-Light" charset="-52"/>
                  <a:ea typeface="Old Standard" charset="0"/>
                  <a:cs typeface="Old Standard" charset="0"/>
                </a:rPr>
                <a:t>Ше.Fest</a:t>
              </a:r>
              <a:r>
                <a:rPr lang="ru-RU" sz="2400" dirty="0" smtClean="0">
                  <a:solidFill>
                    <a:schemeClr val="bg1"/>
                  </a:solidFill>
                  <a:latin typeface="Montserrat Extra-Light" charset="-52"/>
                  <a:ea typeface="Old Standard" charset="0"/>
                  <a:cs typeface="Old Standard" charset="0"/>
                </a:rPr>
                <a:t> – </a:t>
              </a:r>
              <a:r>
                <a:rPr lang="ru-RU" sz="2400" dirty="0" err="1" smtClean="0">
                  <a:solidFill>
                    <a:schemeClr val="bg1"/>
                  </a:solidFill>
                  <a:latin typeface="Montserrat Extra-Light" charset="-52"/>
                  <a:ea typeface="Old Standard" charset="0"/>
                  <a:cs typeface="Old Standard" charset="0"/>
                </a:rPr>
                <a:t>це</a:t>
              </a:r>
              <a:r>
                <a:rPr lang="ru-RU" sz="2400" dirty="0" smtClean="0">
                  <a:solidFill>
                    <a:schemeClr val="bg1"/>
                  </a:solidFill>
                  <a:latin typeface="Montserrat Extra-Light" charset="-52"/>
                  <a:ea typeface="Old Standard" charset="0"/>
                  <a:cs typeface="Old Standard" charset="0"/>
                </a:rPr>
                <a:t> фестиваль, де </a:t>
              </a:r>
              <a:r>
                <a:rPr lang="ru-RU" sz="2400" dirty="0" err="1" smtClean="0">
                  <a:solidFill>
                    <a:schemeClr val="bg1"/>
                  </a:solidFill>
                  <a:latin typeface="Montserrat Extra-Light" charset="-52"/>
                  <a:ea typeface="Old Standard" charset="0"/>
                  <a:cs typeface="Old Standard" charset="0"/>
                </a:rPr>
                <a:t>кожен</a:t>
              </a:r>
              <a:r>
                <a:rPr lang="ru-RU" sz="2400" dirty="0" smtClean="0">
                  <a:solidFill>
                    <a:schemeClr val="bg1"/>
                  </a:solidFill>
                  <a:latin typeface="Montserrat Extra-Light" charset="-52"/>
                  <a:ea typeface="Old Standard" charset="0"/>
                  <a:cs typeface="Old Standard" charset="0"/>
                </a:rPr>
                <a:t> </a:t>
              </a:r>
              <a:r>
                <a:rPr lang="ru-RU" sz="2400" dirty="0" err="1" smtClean="0">
                  <a:solidFill>
                    <a:schemeClr val="bg1"/>
                  </a:solidFill>
                  <a:latin typeface="Montserrat Extra-Light" charset="-52"/>
                  <a:ea typeface="Old Standard" charset="0"/>
                  <a:cs typeface="Old Standard" charset="0"/>
                </a:rPr>
                <a:t>може</a:t>
              </a:r>
              <a:r>
                <a:rPr lang="ru-RU" sz="2400" dirty="0" smtClean="0">
                  <a:solidFill>
                    <a:schemeClr val="bg1"/>
                  </a:solidFill>
                  <a:latin typeface="Montserrat Extra-Light" charset="-52"/>
                  <a:ea typeface="Old Standard" charset="0"/>
                  <a:cs typeface="Old Standard" charset="0"/>
                </a:rPr>
                <a:t> </a:t>
              </a:r>
              <a:r>
                <a:rPr lang="ru-RU" sz="2400" dirty="0" err="1" smtClean="0">
                  <a:solidFill>
                    <a:schemeClr val="bg1"/>
                  </a:solidFill>
                  <a:latin typeface="Montserrat Extra-Light" charset="-52"/>
                  <a:ea typeface="Old Standard" charset="0"/>
                  <a:cs typeface="Old Standard" charset="0"/>
                </a:rPr>
                <a:t>побачити</a:t>
              </a:r>
              <a:r>
                <a:rPr lang="ru-RU" sz="2400" dirty="0" smtClean="0">
                  <a:solidFill>
                    <a:schemeClr val="bg1"/>
                  </a:solidFill>
                  <a:latin typeface="Montserrat Extra-Light" charset="-52"/>
                  <a:ea typeface="Old Standard" charset="0"/>
                  <a:cs typeface="Old Standard" charset="0"/>
                </a:rPr>
                <a:t> </a:t>
              </a:r>
              <a:r>
                <a:rPr lang="ru-RU" sz="2400" dirty="0" err="1" smtClean="0">
                  <a:solidFill>
                    <a:schemeClr val="bg1"/>
                  </a:solidFill>
                  <a:latin typeface="Montserrat Extra-Light" charset="-52"/>
                  <a:ea typeface="Old Standard" charset="0"/>
                  <a:cs typeface="Old Standard" charset="0"/>
                </a:rPr>
                <a:t>Шевченка</a:t>
              </a:r>
              <a:r>
                <a:rPr lang="ru-RU" sz="2400" dirty="0" smtClean="0">
                  <a:solidFill>
                    <a:schemeClr val="bg1"/>
                  </a:solidFill>
                  <a:latin typeface="Montserrat Extra-Light" charset="-52"/>
                  <a:ea typeface="Old Standard" charset="0"/>
                  <a:cs typeface="Old Standard" charset="0"/>
                </a:rPr>
                <a:t> не в </a:t>
              </a:r>
              <a:r>
                <a:rPr lang="ru-RU" sz="2400" dirty="0" err="1" smtClean="0">
                  <a:solidFill>
                    <a:schemeClr val="bg1"/>
                  </a:solidFill>
                  <a:latin typeface="Montserrat Extra-Light" charset="-52"/>
                  <a:ea typeface="Old Standard" charset="0"/>
                  <a:cs typeface="Old Standard" charset="0"/>
                </a:rPr>
                <a:t>звичному</a:t>
              </a:r>
              <a:r>
                <a:rPr lang="ru-RU" sz="2400" dirty="0" smtClean="0">
                  <a:solidFill>
                    <a:schemeClr val="bg1"/>
                  </a:solidFill>
                  <a:latin typeface="Montserrat Extra-Light" charset="-52"/>
                  <a:ea typeface="Old Standard" charset="0"/>
                  <a:cs typeface="Old Standard" charset="0"/>
                </a:rPr>
                <a:t> </a:t>
              </a:r>
              <a:r>
                <a:rPr lang="ru-RU" sz="2400" dirty="0" err="1" smtClean="0">
                  <a:solidFill>
                    <a:schemeClr val="bg1"/>
                  </a:solidFill>
                  <a:latin typeface="Montserrat Extra-Light" charset="-52"/>
                  <a:ea typeface="Old Standard" charset="0"/>
                  <a:cs typeface="Old Standard" charset="0"/>
                </a:rPr>
                <a:t>образі</a:t>
              </a:r>
              <a:r>
                <a:rPr lang="ru-RU" sz="2400" dirty="0" smtClean="0">
                  <a:solidFill>
                    <a:schemeClr val="bg1"/>
                  </a:solidFill>
                  <a:latin typeface="Montserrat Extra-Light" charset="-52"/>
                  <a:ea typeface="Old Standard" charset="0"/>
                  <a:cs typeface="Old Standard" charset="0"/>
                </a:rPr>
                <a:t> пророка, а </a:t>
              </a:r>
              <a:r>
                <a:rPr lang="ru-RU" sz="2400" dirty="0" err="1" smtClean="0">
                  <a:solidFill>
                    <a:schemeClr val="bg1"/>
                  </a:solidFill>
                  <a:latin typeface="Montserrat Extra-Light" charset="-52"/>
                  <a:ea typeface="Old Standard" charset="0"/>
                  <a:cs typeface="Old Standard" charset="0"/>
                </a:rPr>
                <a:t>фріка</a:t>
              </a:r>
              <a:r>
                <a:rPr lang="ru-RU" sz="2400" dirty="0" smtClean="0">
                  <a:solidFill>
                    <a:schemeClr val="bg1"/>
                  </a:solidFill>
                  <a:latin typeface="Montserrat Extra-Light" charset="-52"/>
                  <a:ea typeface="Old Standard" charset="0"/>
                  <a:cs typeface="Old Standard" charset="0"/>
                </a:rPr>
                <a:t>, </a:t>
              </a:r>
              <a:r>
                <a:rPr lang="ru-RU" sz="2400" dirty="0" err="1" smtClean="0">
                  <a:solidFill>
                    <a:schemeClr val="bg1"/>
                  </a:solidFill>
                  <a:latin typeface="Montserrat Extra-Light" charset="-52"/>
                  <a:ea typeface="Old Standard" charset="0"/>
                  <a:cs typeface="Old Standard" charset="0"/>
                </a:rPr>
                <a:t>хіпстера</a:t>
              </a:r>
              <a:r>
                <a:rPr lang="ru-RU" sz="2400" dirty="0" smtClean="0">
                  <a:solidFill>
                    <a:schemeClr val="bg1"/>
                  </a:solidFill>
                  <a:latin typeface="Montserrat Extra-Light" charset="-52"/>
                  <a:ea typeface="Old Standard" charset="0"/>
                  <a:cs typeface="Old Standard" charset="0"/>
                </a:rPr>
                <a:t> </a:t>
              </a:r>
              <a:r>
                <a:rPr lang="ru-RU" sz="2400" dirty="0" err="1" smtClean="0">
                  <a:solidFill>
                    <a:schemeClr val="bg1"/>
                  </a:solidFill>
                  <a:latin typeface="Montserrat Extra-Light" charset="-52"/>
                  <a:ea typeface="Old Standard" charset="0"/>
                  <a:cs typeface="Old Standard" charset="0"/>
                </a:rPr>
                <a:t>і</a:t>
              </a:r>
              <a:r>
                <a:rPr lang="ru-RU" sz="2400" dirty="0" smtClean="0">
                  <a:solidFill>
                    <a:schemeClr val="bg1"/>
                  </a:solidFill>
                  <a:latin typeface="Montserrat Extra-Light" charset="-52"/>
                  <a:ea typeface="Old Standard" charset="0"/>
                  <a:cs typeface="Old Standard" charset="0"/>
                </a:rPr>
                <a:t> </a:t>
              </a:r>
              <a:r>
                <a:rPr lang="ru-RU" sz="2400" dirty="0" err="1" smtClean="0">
                  <a:solidFill>
                    <a:schemeClr val="bg1"/>
                  </a:solidFill>
                  <a:latin typeface="Montserrat Extra-Light" charset="-52"/>
                  <a:ea typeface="Old Standard" charset="0"/>
                  <a:cs typeface="Old Standard" charset="0"/>
                </a:rPr>
                <a:t>водночас</a:t>
              </a:r>
              <a:r>
                <a:rPr lang="ru-RU" sz="2400" dirty="0" smtClean="0">
                  <a:solidFill>
                    <a:schemeClr val="bg1"/>
                  </a:solidFill>
                  <a:latin typeface="Montserrat Extra-Light" charset="-52"/>
                  <a:ea typeface="Old Standard" charset="0"/>
                  <a:cs typeface="Old Standard" charset="0"/>
                </a:rPr>
                <a:t> </a:t>
              </a:r>
              <a:r>
                <a:rPr lang="ru-RU" sz="2400" dirty="0" err="1" smtClean="0">
                  <a:solidFill>
                    <a:schemeClr val="bg1"/>
                  </a:solidFill>
                  <a:latin typeface="Montserrat Extra-Light" charset="-52"/>
                  <a:ea typeface="Old Standard" charset="0"/>
                  <a:cs typeface="Old Standard" charset="0"/>
                </a:rPr>
                <a:t>надзвичайного</a:t>
              </a:r>
              <a:r>
                <a:rPr lang="ru-RU" sz="2400" dirty="0" smtClean="0">
                  <a:solidFill>
                    <a:schemeClr val="bg1"/>
                  </a:solidFill>
                  <a:latin typeface="Montserrat Extra-Light" charset="-52"/>
                  <a:ea typeface="Old Standard" charset="0"/>
                  <a:cs typeface="Old Standard" charset="0"/>
                </a:rPr>
                <a:t> </a:t>
              </a:r>
              <a:r>
                <a:rPr lang="ru-RU" sz="2400" dirty="0" err="1" smtClean="0">
                  <a:solidFill>
                    <a:schemeClr val="bg1"/>
                  </a:solidFill>
                  <a:latin typeface="Montserrat Extra-Light" charset="-52"/>
                  <a:ea typeface="Old Standard" charset="0"/>
                  <a:cs typeface="Old Standard" charset="0"/>
                </a:rPr>
                <a:t>генія</a:t>
              </a:r>
              <a:r>
                <a:rPr lang="ru-RU" sz="2400" dirty="0" smtClean="0">
                  <a:solidFill>
                    <a:schemeClr val="bg1"/>
                  </a:solidFill>
                  <a:latin typeface="Montserrat Extra-Light" charset="-52"/>
                  <a:ea typeface="Old Standard" charset="0"/>
                  <a:cs typeface="Old Standard" charset="0"/>
                </a:rPr>
                <a:t>. </a:t>
              </a:r>
              <a:r>
                <a:rPr lang="ru-RU" sz="2400" dirty="0" err="1" smtClean="0">
                  <a:solidFill>
                    <a:schemeClr val="bg1"/>
                  </a:solidFill>
                  <a:latin typeface="Montserrat Extra-Light" charset="-52"/>
                  <a:ea typeface="Old Standard" charset="0"/>
                  <a:cs typeface="Old Standard" charset="0"/>
                </a:rPr>
                <a:t>Українського</a:t>
              </a:r>
              <a:r>
                <a:rPr lang="ru-RU" sz="2400" dirty="0" smtClean="0">
                  <a:solidFill>
                    <a:schemeClr val="bg1"/>
                  </a:solidFill>
                  <a:latin typeface="Montserrat Extra-Light" charset="-52"/>
                  <a:ea typeface="Old Standard" charset="0"/>
                  <a:cs typeface="Old Standard" charset="0"/>
                </a:rPr>
                <a:t> </a:t>
              </a:r>
              <a:r>
                <a:rPr lang="ru-RU" sz="2400" dirty="0" err="1" smtClean="0">
                  <a:solidFill>
                    <a:schemeClr val="bg1"/>
                  </a:solidFill>
                  <a:latin typeface="Montserrat Extra-Light" charset="-52"/>
                  <a:ea typeface="Old Standard" charset="0"/>
                  <a:cs typeface="Old Standard" charset="0"/>
                </a:rPr>
                <a:t>і</a:t>
              </a:r>
              <a:r>
                <a:rPr lang="ru-RU" sz="2400" dirty="0" smtClean="0">
                  <a:solidFill>
                    <a:schemeClr val="bg1"/>
                  </a:solidFill>
                  <a:latin typeface="Montserrat Extra-Light" charset="-52"/>
                  <a:ea typeface="Old Standard" charset="0"/>
                  <a:cs typeface="Old Standard" charset="0"/>
                </a:rPr>
                <a:t> </a:t>
              </a:r>
              <a:r>
                <a:rPr lang="ru-RU" sz="2400" dirty="0" err="1" smtClean="0">
                  <a:solidFill>
                    <a:schemeClr val="bg1"/>
                  </a:solidFill>
                  <a:latin typeface="Montserrat Extra-Light" charset="-52"/>
                  <a:ea typeface="Old Standard" charset="0"/>
                  <a:cs typeface="Old Standard" charset="0"/>
                </a:rPr>
                <a:t>сучасного</a:t>
              </a:r>
              <a:r>
                <a:rPr lang="ru-RU" sz="2400" dirty="0" smtClean="0">
                  <a:solidFill>
                    <a:schemeClr val="bg1"/>
                  </a:solidFill>
                  <a:latin typeface="Montserrat Extra-Light" charset="-52"/>
                  <a:ea typeface="Old Standard" charset="0"/>
                  <a:cs typeface="Old Standard" charset="0"/>
                </a:rPr>
                <a:t>, </a:t>
              </a:r>
              <a:r>
                <a:rPr lang="ru-RU" sz="2400" dirty="0" err="1" smtClean="0">
                  <a:solidFill>
                    <a:schemeClr val="bg1"/>
                  </a:solidFill>
                  <a:latin typeface="Montserrat Extra-Light" charset="-52"/>
                  <a:ea typeface="Old Standard" charset="0"/>
                  <a:cs typeface="Old Standard" charset="0"/>
                </a:rPr>
                <a:t>близького</a:t>
              </a:r>
              <a:r>
                <a:rPr lang="ru-RU" sz="2400" dirty="0" smtClean="0">
                  <a:solidFill>
                    <a:schemeClr val="bg1"/>
                  </a:solidFill>
                  <a:latin typeface="Montserrat Extra-Light" charset="-52"/>
                  <a:ea typeface="Old Standard" charset="0"/>
                  <a:cs typeface="Old Standard" charset="0"/>
                </a:rPr>
                <a:t> та </a:t>
              </a:r>
              <a:r>
                <a:rPr lang="ru-RU" sz="2400" dirty="0" err="1" smtClean="0">
                  <a:solidFill>
                    <a:schemeClr val="bg1"/>
                  </a:solidFill>
                  <a:latin typeface="Montserrat Extra-Light" charset="-52"/>
                  <a:ea typeface="Old Standard" charset="0"/>
                  <a:cs typeface="Old Standard" charset="0"/>
                </a:rPr>
                <a:t>зрозумілого</a:t>
              </a:r>
              <a:r>
                <a:rPr lang="ru-RU" sz="2400" dirty="0" smtClean="0">
                  <a:solidFill>
                    <a:schemeClr val="bg1"/>
                  </a:solidFill>
                  <a:latin typeface="Montserrat Extra-Light" charset="-52"/>
                  <a:ea typeface="Old Standard" charset="0"/>
                  <a:cs typeface="Old Standard" charset="0"/>
                </a:rPr>
                <a:t> кожному.</a:t>
              </a:r>
              <a:endParaRPr lang="uk-UA" sz="2400" dirty="0" smtClean="0">
                <a:solidFill>
                  <a:schemeClr val="bg1"/>
                </a:solidFill>
                <a:latin typeface="Montserrat Extra-Light" charset="-52"/>
                <a:ea typeface="Old Standard" charset="0"/>
                <a:cs typeface="Old Standard" charset="0"/>
              </a:endParaRPr>
            </a:p>
            <a:p>
              <a:pPr>
                <a:lnSpc>
                  <a:spcPts val="2379"/>
                </a:lnSpc>
              </a:pPr>
              <a:endParaRPr lang="en-US" sz="2400" dirty="0">
                <a:solidFill>
                  <a:srgbClr val="FDFEEC"/>
                </a:solidFill>
                <a:latin typeface="Montserrat Extra-Light" charset="-52"/>
              </a:endParaRPr>
            </a:p>
          </p:txBody>
        </p:sp>
      </p:grpSp>
      <p:pic>
        <p:nvPicPr>
          <p:cNvPr id="23554" name="Picture 2" descr="ÐÐ°ÑÐ¸Ð½Ð° ÑÐ°ÑÑ - ÑÑÑÐ¸ÑÑÐ¸ÑÐ½Ð¸Ð¹ Ð¼Ð°ÑÑÑÑÑ Ñ Ð¼ÑÑÑÑ Ð§ÐµÑÐºÐ°ÑÐ¸ â UnexploredCity"/>
          <p:cNvPicPr>
            <a:picLocks noChangeAspect="1" noChangeArrowheads="1"/>
          </p:cNvPicPr>
          <p:nvPr/>
        </p:nvPicPr>
        <p:blipFill>
          <a:blip r:embed="rId2" cstate="print"/>
          <a:srcRect/>
          <a:stretch>
            <a:fillRect/>
          </a:stretch>
        </p:blipFill>
        <p:spPr bwMode="auto">
          <a:xfrm>
            <a:off x="11345890" y="0"/>
            <a:ext cx="6942110" cy="4991100"/>
          </a:xfrm>
          <a:prstGeom prst="rect">
            <a:avLst/>
          </a:prstGeom>
          <a:noFill/>
        </p:spPr>
      </p:pic>
      <p:sp>
        <p:nvSpPr>
          <p:cNvPr id="23556" name="AutoShape 4" descr="Ð¤ÐµÑÑÐ¸Ð²Ð°Ð»Ñ Ð¢Ð°ÑÐ°ÑÐ° Ð¨ÐµÐ²ÑÐµÐ½ÐºÐ° Â«Ð¨Ðµ.FestÂ» Ð Ð¨ÐµÐ¤ÐµÑÑ - ÐÐ¾Ð»Ð¾Ð²Ð½Ð°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23558" name="AutoShape 6" descr="Ð¤ÐµÑÑÐ¸Ð²Ð°Ð»Ñ Ð¢Ð°ÑÐ°ÑÐ° Ð¨ÐµÐ²ÑÐµÐ½ÐºÐ° Â«Ð¨Ðµ.FestÂ» Ð Ð¨ÐµÐ¤ÐµÑÑ - ÐÐ¾Ð»Ð¾Ð²Ð½Ð°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23560" name="Picture 8" descr="Ð'ÑÑÐ¸Ð¹ Â«Ð¨Ðµ.FestÂ» | ÐÐµÐ´Ð°Ð³Ð¾Ð³ÑÑÐ½Ð¸Ð¹ Ð¼ÑÐ·ÐµÐ¹ Ð£ÐºÑÐ°ÑÐ½Ð¸"/>
          <p:cNvPicPr>
            <a:picLocks noChangeAspect="1" noChangeArrowheads="1"/>
          </p:cNvPicPr>
          <p:nvPr/>
        </p:nvPicPr>
        <p:blipFill>
          <a:blip r:embed="rId3" cstate="print"/>
          <a:srcRect/>
          <a:stretch>
            <a:fillRect/>
          </a:stretch>
        </p:blipFill>
        <p:spPr bwMode="auto">
          <a:xfrm>
            <a:off x="11430000" y="5219699"/>
            <a:ext cx="6858000" cy="50673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grpSp>
        <p:nvGrpSpPr>
          <p:cNvPr id="2" name="Group 3"/>
          <p:cNvGrpSpPr/>
          <p:nvPr/>
        </p:nvGrpSpPr>
        <p:grpSpPr>
          <a:xfrm>
            <a:off x="7543800" y="1181100"/>
            <a:ext cx="10357956" cy="8370948"/>
            <a:chOff x="-108592" y="422195"/>
            <a:chExt cx="13810608" cy="11161265"/>
          </a:xfrm>
        </p:grpSpPr>
        <p:sp>
          <p:nvSpPr>
            <p:cNvPr id="4" name="TextBox 4"/>
            <p:cNvSpPr txBox="1"/>
            <p:nvPr/>
          </p:nvSpPr>
          <p:spPr>
            <a:xfrm>
              <a:off x="-108592" y="422195"/>
              <a:ext cx="13810608" cy="2872581"/>
            </a:xfrm>
            <a:prstGeom prst="rect">
              <a:avLst/>
            </a:prstGeom>
          </p:spPr>
          <p:txBody>
            <a:bodyPr wrap="square" lIns="0" tIns="0" rIns="0" bIns="0" rtlCol="0" anchor="t">
              <a:spAutoFit/>
            </a:bodyPr>
            <a:lstStyle/>
            <a:p>
              <a:pPr>
                <a:lnSpc>
                  <a:spcPts val="8400"/>
                </a:lnSpc>
              </a:pPr>
              <a:r>
                <a:rPr lang="uk-UA" sz="7200" dirty="0" smtClean="0">
                  <a:solidFill>
                    <a:srgbClr val="81B673"/>
                  </a:solidFill>
                  <a:latin typeface="Old Standard" charset="0"/>
                  <a:ea typeface="Old Standard" charset="0"/>
                  <a:cs typeface="Old Standard" charset="0"/>
                </a:rPr>
                <a:t>Дуб Максима Залізняка</a:t>
              </a:r>
            </a:p>
            <a:p>
              <a:pPr algn="l">
                <a:lnSpc>
                  <a:spcPts val="8400"/>
                </a:lnSpc>
              </a:pPr>
              <a:endParaRPr lang="en-US" sz="7000" dirty="0">
                <a:solidFill>
                  <a:srgbClr val="81B673"/>
                </a:solidFill>
                <a:latin typeface="Old Standard"/>
              </a:endParaRPr>
            </a:p>
          </p:txBody>
        </p:sp>
        <p:sp>
          <p:nvSpPr>
            <p:cNvPr id="5" name="TextBox 5"/>
            <p:cNvSpPr txBox="1"/>
            <p:nvPr/>
          </p:nvSpPr>
          <p:spPr>
            <a:xfrm>
              <a:off x="-6992" y="2149395"/>
              <a:ext cx="11709739" cy="638175"/>
            </a:xfrm>
            <a:prstGeom prst="rect">
              <a:avLst/>
            </a:prstGeom>
          </p:spPr>
          <p:txBody>
            <a:bodyPr lIns="0" tIns="0" rIns="0" bIns="0" rtlCol="0" anchor="t">
              <a:spAutoFit/>
            </a:bodyPr>
            <a:lstStyle/>
            <a:p>
              <a:pPr algn="l">
                <a:lnSpc>
                  <a:spcPts val="3900"/>
                </a:lnSpc>
              </a:pPr>
              <a:r>
                <a:rPr lang="uk-UA" sz="3000" dirty="0" smtClean="0">
                  <a:solidFill>
                    <a:srgbClr val="43270E"/>
                  </a:solidFill>
                  <a:latin typeface="Montserrat Semi-Bold Bold"/>
                </a:rPr>
                <a:t>х. Буда</a:t>
              </a:r>
              <a:endParaRPr lang="en-US" sz="3000" dirty="0">
                <a:solidFill>
                  <a:srgbClr val="43270E"/>
                </a:solidFill>
                <a:latin typeface="Montserrat Semi-Bold Bold"/>
              </a:endParaRPr>
            </a:p>
          </p:txBody>
        </p:sp>
        <p:sp>
          <p:nvSpPr>
            <p:cNvPr id="6" name="TextBox 6"/>
            <p:cNvSpPr txBox="1"/>
            <p:nvPr/>
          </p:nvSpPr>
          <p:spPr>
            <a:xfrm>
              <a:off x="0" y="3540232"/>
              <a:ext cx="13404208" cy="8043228"/>
            </a:xfrm>
            <a:prstGeom prst="rect">
              <a:avLst/>
            </a:prstGeom>
          </p:spPr>
          <p:txBody>
            <a:bodyPr wrap="square" lIns="0" tIns="0" rIns="0" bIns="0" rtlCol="0" anchor="t">
              <a:spAutoFit/>
            </a:bodyPr>
            <a:lstStyle/>
            <a:p>
              <a:pPr algn="just"/>
              <a:r>
                <a:rPr lang="uk-UA" sz="2800" dirty="0" smtClean="0">
                  <a:latin typeface="Montserrat Extra-Light" charset="-52"/>
                </a:rPr>
                <a:t>       Вік дерева – понад 1000 років, висота – 30 м, окружність стовбура – 9 м. </a:t>
              </a:r>
            </a:p>
            <a:p>
              <a:pPr algn="just"/>
              <a:r>
                <a:rPr lang="uk-UA" sz="2800" dirty="0">
                  <a:latin typeface="Montserrat Extra-Light" charset="-52"/>
                </a:rPr>
                <a:t> </a:t>
              </a:r>
              <a:r>
                <a:rPr lang="uk-UA" sz="2800" dirty="0" smtClean="0">
                  <a:latin typeface="Montserrat Extra-Light" charset="-52"/>
                </a:rPr>
                <a:t>      Цей унікальний старовинний дуб, що названий на честь легендарного ватажка гайдамацьких загонів періоду Коліївщини – М. Залізняка, зростає в урочищі Холодний яр на схилі </a:t>
              </a:r>
              <a:r>
                <a:rPr lang="uk-UA" sz="2800" dirty="0" err="1" smtClean="0">
                  <a:latin typeface="Montserrat Extra-Light" charset="-52"/>
                </a:rPr>
                <a:t>Кириківського</a:t>
              </a:r>
              <a:r>
                <a:rPr lang="uk-UA" sz="2800" dirty="0" smtClean="0">
                  <a:latin typeface="Montserrat Extra-Light" charset="-52"/>
                </a:rPr>
                <a:t> яру поблизу </a:t>
              </a:r>
            </a:p>
            <a:p>
              <a:pPr algn="just"/>
              <a:r>
                <a:rPr lang="uk-UA" sz="2800" dirty="0" smtClean="0">
                  <a:latin typeface="Montserrat Extra-Light" charset="-52"/>
                </a:rPr>
                <a:t>х. Буда. Дуб Залізняка вважають «патріархом» українських лісів. </a:t>
              </a:r>
            </a:p>
            <a:p>
              <a:pPr algn="just"/>
              <a:r>
                <a:rPr lang="uk-UA" sz="2800" dirty="0">
                  <a:latin typeface="Montserrat Extra-Light" charset="-52"/>
                </a:rPr>
                <a:t> </a:t>
              </a:r>
              <a:r>
                <a:rPr lang="uk-UA" sz="2800" dirty="0" smtClean="0">
                  <a:latin typeface="Montserrat Extra-Light" charset="-52"/>
                </a:rPr>
                <a:t>      Дуб-патріарх із-за свого поважного віку вже не має жолудів, він також пережив вже 6 ударів блискавки. Під його шатром відпочивали Богдан Хмельницький, Северин Наливайко, Павло Павлюк, Максим Залізняк, Андрій Журба, Семен Неживий, Тарас Шевченко та інші.</a:t>
              </a:r>
              <a:endParaRPr lang="en-US" sz="2800" dirty="0">
                <a:solidFill>
                  <a:srgbClr val="43270E"/>
                </a:solidFill>
                <a:latin typeface="Montserrat Extra-Light" charset="-52"/>
              </a:endParaRPr>
            </a:p>
          </p:txBody>
        </p:sp>
      </p:grpSp>
      <p:pic>
        <p:nvPicPr>
          <p:cNvPr id="26626" name="Picture 2" descr="ÐÑÐ± ÐÐ°ÐºÑÐ¸Ð¼Ð° ÐÐ°Ð»ÑÐ·Ð½ÑÐºÐ°, Ð§Ð¸Ð³Ð¸ÑÐ¸Ð½ÑÑÐºÐ¸Ð¹ â ÑÐ¾ÑÐ¾, Ð¾Ð¿Ð¸Ñ, Ð°Ð´ÑÐµÑÐ°"/>
          <p:cNvPicPr>
            <a:picLocks noChangeAspect="1" noChangeArrowheads="1"/>
          </p:cNvPicPr>
          <p:nvPr/>
        </p:nvPicPr>
        <p:blipFill>
          <a:blip r:embed="rId2" cstate="print"/>
          <a:srcRect/>
          <a:stretch>
            <a:fillRect/>
          </a:stretch>
        </p:blipFill>
        <p:spPr bwMode="auto">
          <a:xfrm>
            <a:off x="0" y="0"/>
            <a:ext cx="7086600" cy="10287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1B673"/>
        </a:solidFill>
        <a:effectLst/>
      </p:bgPr>
    </p:bg>
    <p:spTree>
      <p:nvGrpSpPr>
        <p:cNvPr id="1" name=""/>
        <p:cNvGrpSpPr/>
        <p:nvPr/>
      </p:nvGrpSpPr>
      <p:grpSpPr>
        <a:xfrm>
          <a:off x="0" y="0"/>
          <a:ext cx="0" cy="0"/>
          <a:chOff x="0" y="0"/>
          <a:chExt cx="0" cy="0"/>
        </a:xfrm>
      </p:grpSpPr>
      <p:grpSp>
        <p:nvGrpSpPr>
          <p:cNvPr id="5" name="Group 5"/>
          <p:cNvGrpSpPr/>
          <p:nvPr/>
        </p:nvGrpSpPr>
        <p:grpSpPr>
          <a:xfrm>
            <a:off x="609600" y="266700"/>
            <a:ext cx="11049000" cy="9347002"/>
            <a:chOff x="-101600" y="-1181100"/>
            <a:chExt cx="14732000" cy="12462670"/>
          </a:xfrm>
        </p:grpSpPr>
        <p:sp>
          <p:nvSpPr>
            <p:cNvPr id="6" name="TextBox 6"/>
            <p:cNvSpPr txBox="1"/>
            <p:nvPr/>
          </p:nvSpPr>
          <p:spPr>
            <a:xfrm>
              <a:off x="0" y="-1181100"/>
              <a:ext cx="14630400" cy="5745162"/>
            </a:xfrm>
            <a:prstGeom prst="rect">
              <a:avLst/>
            </a:prstGeom>
          </p:spPr>
          <p:txBody>
            <a:bodyPr wrap="square" lIns="0" tIns="0" rIns="0" bIns="0" rtlCol="0" anchor="t">
              <a:spAutoFit/>
            </a:bodyPr>
            <a:lstStyle/>
            <a:p>
              <a:pPr>
                <a:lnSpc>
                  <a:spcPts val="8400"/>
                </a:lnSpc>
              </a:pPr>
              <a:r>
                <a:rPr lang="uk-UA" sz="4000" dirty="0" smtClean="0">
                  <a:solidFill>
                    <a:schemeClr val="bg1"/>
                  </a:solidFill>
                  <a:latin typeface="Old Standard" charset="0"/>
                  <a:ea typeface="Old Standard" charset="0"/>
                  <a:cs typeface="Old Standard" charset="0"/>
                </a:rPr>
                <a:t>Церква Святого Іллі з дзвіницею. </a:t>
              </a:r>
            </a:p>
            <a:p>
              <a:pPr>
                <a:lnSpc>
                  <a:spcPts val="8400"/>
                </a:lnSpc>
              </a:pPr>
              <a:r>
                <a:rPr lang="ru-RU" sz="4000" dirty="0" err="1" smtClean="0">
                  <a:solidFill>
                    <a:schemeClr val="bg1"/>
                  </a:solidFill>
                  <a:latin typeface="Old Standard" charset="0"/>
                  <a:ea typeface="Old Standard" charset="0"/>
                  <a:cs typeface="Old Standard" charset="0"/>
                </a:rPr>
                <a:t>Історико-архітектурний</a:t>
              </a:r>
              <a:r>
                <a:rPr lang="ru-RU" sz="4000" dirty="0" smtClean="0">
                  <a:solidFill>
                    <a:schemeClr val="bg1"/>
                  </a:solidFill>
                  <a:latin typeface="Old Standard" charset="0"/>
                  <a:ea typeface="Old Standard" charset="0"/>
                  <a:cs typeface="Old Standard" charset="0"/>
                </a:rPr>
                <a:t> комплекс </a:t>
              </a:r>
            </a:p>
            <a:p>
              <a:pPr>
                <a:lnSpc>
                  <a:spcPts val="8400"/>
                </a:lnSpc>
              </a:pPr>
              <a:r>
                <a:rPr lang="ru-RU" sz="4000" dirty="0" smtClean="0">
                  <a:solidFill>
                    <a:schemeClr val="bg1"/>
                  </a:solidFill>
                  <a:latin typeface="Old Standard" charset="0"/>
                  <a:ea typeface="Old Standard" charset="0"/>
                  <a:cs typeface="Old Standard" charset="0"/>
                </a:rPr>
                <a:t>"</a:t>
              </a:r>
              <a:r>
                <a:rPr lang="ru-RU" sz="4000" dirty="0" err="1" smtClean="0">
                  <a:solidFill>
                    <a:schemeClr val="bg1"/>
                  </a:solidFill>
                  <a:latin typeface="Old Standard" charset="0"/>
                  <a:ea typeface="Old Standard" charset="0"/>
                  <a:cs typeface="Old Standard" charset="0"/>
                </a:rPr>
                <a:t>Резиденція</a:t>
              </a:r>
              <a:r>
                <a:rPr lang="ru-RU" sz="4000" dirty="0" smtClean="0">
                  <a:solidFill>
                    <a:schemeClr val="bg1"/>
                  </a:solidFill>
                  <a:latin typeface="Old Standard" charset="0"/>
                  <a:ea typeface="Old Standard" charset="0"/>
                  <a:cs typeface="Old Standard" charset="0"/>
                </a:rPr>
                <a:t> Богдана </a:t>
              </a:r>
              <a:r>
                <a:rPr lang="ru-RU" sz="4000" dirty="0" err="1" smtClean="0">
                  <a:solidFill>
                    <a:schemeClr val="bg1"/>
                  </a:solidFill>
                  <a:latin typeface="Old Standard" charset="0"/>
                  <a:ea typeface="Old Standard" charset="0"/>
                  <a:cs typeface="Old Standard" charset="0"/>
                </a:rPr>
                <a:t>Хмельницького</a:t>
              </a:r>
              <a:r>
                <a:rPr lang="ru-RU" sz="4000" dirty="0" smtClean="0">
                  <a:solidFill>
                    <a:schemeClr val="bg1"/>
                  </a:solidFill>
                </a:rPr>
                <a:t>"</a:t>
              </a:r>
            </a:p>
            <a:p>
              <a:pPr algn="l">
                <a:lnSpc>
                  <a:spcPts val="8400"/>
                </a:lnSpc>
              </a:pPr>
              <a:endParaRPr lang="en-US" sz="7000" dirty="0">
                <a:solidFill>
                  <a:srgbClr val="FDFEEC"/>
                </a:solidFill>
                <a:latin typeface="Old Standard"/>
              </a:endParaRPr>
            </a:p>
          </p:txBody>
        </p:sp>
        <p:sp>
          <p:nvSpPr>
            <p:cNvPr id="7" name="TextBox 7"/>
            <p:cNvSpPr txBox="1"/>
            <p:nvPr/>
          </p:nvSpPr>
          <p:spPr>
            <a:xfrm>
              <a:off x="0" y="3594100"/>
              <a:ext cx="11709739" cy="626924"/>
            </a:xfrm>
            <a:prstGeom prst="rect">
              <a:avLst/>
            </a:prstGeom>
          </p:spPr>
          <p:txBody>
            <a:bodyPr lIns="0" tIns="0" rIns="0" bIns="0" rtlCol="0" anchor="t">
              <a:spAutoFit/>
            </a:bodyPr>
            <a:lstStyle/>
            <a:p>
              <a:pPr algn="l">
                <a:lnSpc>
                  <a:spcPts val="3900"/>
                </a:lnSpc>
              </a:pPr>
              <a:r>
                <a:rPr lang="uk-UA" sz="3000" dirty="0" smtClean="0">
                  <a:solidFill>
                    <a:srgbClr val="43270E"/>
                  </a:solidFill>
                  <a:latin typeface="Montserrat Semi-Bold Bold"/>
                </a:rPr>
                <a:t>с. </a:t>
              </a:r>
              <a:r>
                <a:rPr lang="uk-UA" sz="3000" dirty="0" err="1" smtClean="0">
                  <a:solidFill>
                    <a:srgbClr val="43270E"/>
                  </a:solidFill>
                  <a:latin typeface="Montserrat Semi-Bold Bold"/>
                </a:rPr>
                <a:t>Суботів</a:t>
              </a:r>
              <a:r>
                <a:rPr lang="uk-UA" sz="3000" dirty="0" smtClean="0">
                  <a:solidFill>
                    <a:srgbClr val="43270E"/>
                  </a:solidFill>
                  <a:latin typeface="Montserrat Semi-Bold Bold"/>
                </a:rPr>
                <a:t>, м. Чигирин</a:t>
              </a:r>
            </a:p>
          </p:txBody>
        </p:sp>
        <p:sp>
          <p:nvSpPr>
            <p:cNvPr id="8" name="TextBox 8"/>
            <p:cNvSpPr txBox="1"/>
            <p:nvPr/>
          </p:nvSpPr>
          <p:spPr>
            <a:xfrm>
              <a:off x="-101600" y="4305300"/>
              <a:ext cx="13716000" cy="6976270"/>
            </a:xfrm>
            <a:prstGeom prst="rect">
              <a:avLst/>
            </a:prstGeom>
          </p:spPr>
          <p:txBody>
            <a:bodyPr wrap="square" lIns="0" tIns="0" rIns="0" bIns="0" rtlCol="0" anchor="t">
              <a:spAutoFit/>
            </a:bodyPr>
            <a:lstStyle/>
            <a:p>
              <a:pPr>
                <a:lnSpc>
                  <a:spcPts val="2379"/>
                </a:lnSpc>
              </a:pPr>
              <a:endParaRPr lang="ru-RU" sz="2000" dirty="0" smtClean="0">
                <a:solidFill>
                  <a:schemeClr val="bg1"/>
                </a:solidFill>
                <a:latin typeface="Montserrat Extra-Light" charset="-52"/>
              </a:endParaRPr>
            </a:p>
            <a:p>
              <a:pPr algn="just">
                <a:lnSpc>
                  <a:spcPts val="2379"/>
                </a:lnSpc>
              </a:pPr>
              <a:r>
                <a:rPr lang="ru-RU" sz="2400" dirty="0" smtClean="0">
                  <a:solidFill>
                    <a:schemeClr val="bg1"/>
                  </a:solidFill>
                  <a:latin typeface="Montserrat Extra-Light" charset="-52"/>
                </a:rPr>
                <a:t>          Храм в </a:t>
              </a:r>
              <a:r>
                <a:rPr lang="ru-RU" sz="2400" dirty="0" err="1" smtClean="0">
                  <a:solidFill>
                    <a:schemeClr val="bg1"/>
                  </a:solidFill>
                  <a:latin typeface="Montserrat Extra-Light" charset="-52"/>
                </a:rPr>
                <a:t>стилі</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раннього</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українського</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бароко</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збудований</a:t>
              </a:r>
              <a:r>
                <a:rPr lang="ru-RU" sz="2400" dirty="0" smtClean="0">
                  <a:solidFill>
                    <a:schemeClr val="bg1"/>
                  </a:solidFill>
                  <a:latin typeface="Montserrat Extra-Light" charset="-52"/>
                </a:rPr>
                <a:t> за наказом і коштом Богдана </a:t>
              </a:r>
              <a:r>
                <a:rPr lang="ru-RU" sz="2400" dirty="0" err="1" smtClean="0">
                  <a:solidFill>
                    <a:schemeClr val="bg1"/>
                  </a:solidFill>
                  <a:latin typeface="Montserrat Extra-Light" charset="-52"/>
                </a:rPr>
                <a:t>Хмельницького</a:t>
              </a:r>
              <a:r>
                <a:rPr lang="ru-RU" sz="2400" dirty="0" smtClean="0">
                  <a:solidFill>
                    <a:schemeClr val="bg1"/>
                  </a:solidFill>
                  <a:latin typeface="Montserrat Extra-Light" charset="-52"/>
                </a:rPr>
                <a:t> у 1653 р. </a:t>
              </a:r>
              <a:r>
                <a:rPr lang="ru-RU" sz="2400" dirty="0" err="1" smtClean="0">
                  <a:solidFill>
                    <a:schemeClr val="bg1"/>
                  </a:solidFill>
                  <a:latin typeface="Montserrat Extra-Light" charset="-52"/>
                </a:rPr>
                <a:t>Церква</a:t>
              </a:r>
              <a:r>
                <a:rPr lang="ru-RU" sz="2400" dirty="0" smtClean="0">
                  <a:solidFill>
                    <a:schemeClr val="bg1"/>
                  </a:solidFill>
                  <a:latin typeface="Montserrat Extra-Light" charset="-52"/>
                </a:rPr>
                <a:t> мала </a:t>
              </a:r>
              <a:r>
                <a:rPr lang="ru-RU" sz="2400" dirty="0" err="1" smtClean="0">
                  <a:solidFill>
                    <a:schemeClr val="bg1"/>
                  </a:solidFill>
                  <a:latin typeface="Montserrat Extra-Light" charset="-52"/>
                </a:rPr>
                <a:t>призначення</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родової</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усипальниці</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гетьмана</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і</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одночасно</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була</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частиною</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оборонної</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системи</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місцевого</a:t>
              </a:r>
              <a:r>
                <a:rPr lang="ru-RU" sz="2400" dirty="0" smtClean="0">
                  <a:solidFill>
                    <a:schemeClr val="bg1"/>
                  </a:solidFill>
                  <a:latin typeface="Montserrat Extra-Light" charset="-52"/>
                </a:rPr>
                <a:t> замку. За </a:t>
              </a:r>
              <a:r>
                <a:rPr lang="ru-RU" sz="2400" dirty="0" err="1" smtClean="0">
                  <a:solidFill>
                    <a:schemeClr val="bg1"/>
                  </a:solidFill>
                  <a:latin typeface="Montserrat Extra-Light" charset="-52"/>
                </a:rPr>
                <a:t>літописом</a:t>
              </a:r>
              <a:r>
                <a:rPr lang="ru-RU" sz="2400" dirty="0" smtClean="0">
                  <a:solidFill>
                    <a:schemeClr val="bg1"/>
                  </a:solidFill>
                  <a:latin typeface="Montserrat Extra-Light" charset="-52"/>
                </a:rPr>
                <a:t>, в 1657 </a:t>
              </a:r>
              <a:r>
                <a:rPr lang="ru-RU" sz="2400" dirty="0" err="1" smtClean="0">
                  <a:solidFill>
                    <a:schemeClr val="bg1"/>
                  </a:solidFill>
                  <a:latin typeface="Montserrat Extra-Light" charset="-52"/>
                </a:rPr>
                <a:t>році</a:t>
              </a:r>
              <a:r>
                <a:rPr lang="ru-RU" sz="2400" dirty="0" smtClean="0">
                  <a:solidFill>
                    <a:schemeClr val="bg1"/>
                  </a:solidFill>
                  <a:latin typeface="Montserrat Extra-Light" charset="-52"/>
                </a:rPr>
                <a:t> в </a:t>
              </a:r>
              <a:r>
                <a:rPr lang="ru-RU" sz="2400" dirty="0" err="1" smtClean="0">
                  <a:solidFill>
                    <a:schemeClr val="bg1"/>
                  </a:solidFill>
                  <a:latin typeface="Montserrat Extra-Light" charset="-52"/>
                </a:rPr>
                <a:t>цій</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церкві</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і</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було</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поховано</a:t>
              </a:r>
              <a:r>
                <a:rPr lang="ru-RU" sz="2400" dirty="0" smtClean="0">
                  <a:solidFill>
                    <a:schemeClr val="bg1"/>
                  </a:solidFill>
                  <a:latin typeface="Montserrat Extra-Light" charset="-52"/>
                </a:rPr>
                <a:t> великого </a:t>
              </a:r>
              <a:r>
                <a:rPr lang="ru-RU" sz="2400" dirty="0" err="1" smtClean="0">
                  <a:solidFill>
                    <a:schemeClr val="bg1"/>
                  </a:solidFill>
                  <a:latin typeface="Montserrat Extra-Light" charset="-52"/>
                </a:rPr>
                <a:t>гетьмана</a:t>
              </a:r>
              <a:r>
                <a:rPr lang="ru-RU" sz="2400" dirty="0" smtClean="0">
                  <a:solidFill>
                    <a:schemeClr val="bg1"/>
                  </a:solidFill>
                  <a:latin typeface="Montserrat Extra-Light" charset="-52"/>
                </a:rPr>
                <a:t>. У ХІХ ст. </a:t>
              </a:r>
              <a:r>
                <a:rPr lang="ru-RU" sz="2400" dirty="0" err="1" smtClean="0">
                  <a:solidFill>
                    <a:schemeClr val="bg1"/>
                  </a:solidFill>
                  <a:latin typeface="Montserrat Extra-Light" charset="-52"/>
                </a:rPr>
                <a:t>біля</a:t>
              </a:r>
              <a:r>
                <a:rPr lang="ru-RU" sz="2400" dirty="0" smtClean="0">
                  <a:solidFill>
                    <a:schemeClr val="bg1"/>
                  </a:solidFill>
                  <a:latin typeface="Montserrat Extra-Light" charset="-52"/>
                </a:rPr>
                <a:t> церкви </a:t>
              </a:r>
              <a:r>
                <a:rPr lang="ru-RU" sz="2400" dirty="0" err="1" smtClean="0">
                  <a:solidFill>
                    <a:schemeClr val="bg1"/>
                  </a:solidFill>
                  <a:latin typeface="Montserrat Extra-Light" charset="-52"/>
                </a:rPr>
                <a:t>добудували</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дзвіницю</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Зображення</a:t>
              </a:r>
              <a:r>
                <a:rPr lang="ru-RU" sz="2400" dirty="0" smtClean="0">
                  <a:solidFill>
                    <a:schemeClr val="bg1"/>
                  </a:solidFill>
                  <a:latin typeface="Montserrat Extra-Light" charset="-52"/>
                </a:rPr>
                <a:t> церкви </a:t>
              </a:r>
              <a:r>
                <a:rPr lang="ru-RU" sz="2400" dirty="0" err="1" smtClean="0">
                  <a:solidFill>
                    <a:schemeClr val="bg1"/>
                  </a:solidFill>
                  <a:latin typeface="Montserrat Extra-Light" charset="-52"/>
                </a:rPr>
                <a:t>присутнє</a:t>
              </a:r>
              <a:r>
                <a:rPr lang="ru-RU" sz="2400" dirty="0" smtClean="0">
                  <a:solidFill>
                    <a:schemeClr val="bg1"/>
                  </a:solidFill>
                  <a:latin typeface="Montserrat Extra-Light" charset="-52"/>
                </a:rPr>
                <a:t> на </a:t>
              </a:r>
              <a:r>
                <a:rPr lang="ru-RU" sz="2400" dirty="0" err="1" smtClean="0">
                  <a:solidFill>
                    <a:schemeClr val="bg1"/>
                  </a:solidFill>
                  <a:latin typeface="Montserrat Extra-Light" charset="-52"/>
                </a:rPr>
                <a:t>зворотній</a:t>
              </a:r>
              <a:r>
                <a:rPr lang="ru-RU" sz="2400" dirty="0" smtClean="0">
                  <a:solidFill>
                    <a:schemeClr val="bg1"/>
                  </a:solidFill>
                  <a:latin typeface="Montserrat Extra-Light" charset="-52"/>
                </a:rPr>
                <a:t> </a:t>
              </a:r>
              <a:r>
                <a:rPr lang="ru-RU" sz="2400" dirty="0" err="1" smtClean="0">
                  <a:solidFill>
                    <a:schemeClr val="bg1"/>
                  </a:solidFill>
                  <a:latin typeface="Montserrat Extra-Light" charset="-52"/>
                </a:rPr>
                <a:t>стороні</a:t>
              </a:r>
              <a:r>
                <a:rPr lang="ru-RU" sz="2400" dirty="0" smtClean="0">
                  <a:solidFill>
                    <a:schemeClr val="bg1"/>
                  </a:solidFill>
                  <a:latin typeface="Montserrat Extra-Light" charset="-52"/>
                </a:rPr>
                <a:t> 5-гривневих купюр.</a:t>
              </a:r>
            </a:p>
            <a:p>
              <a:pPr algn="just">
                <a:lnSpc>
                  <a:spcPts val="2379"/>
                </a:lnSpc>
              </a:pPr>
              <a:r>
                <a:rPr lang="en-US" sz="2400" dirty="0" smtClean="0">
                  <a:solidFill>
                    <a:schemeClr val="bg1"/>
                  </a:solidFill>
                  <a:latin typeface="Montserrat Extra-Light" charset="-52"/>
                </a:rPr>
                <a:t>.</a:t>
              </a:r>
              <a:r>
                <a:rPr lang="uk-UA" sz="2400" dirty="0" smtClean="0">
                  <a:solidFill>
                    <a:schemeClr val="bg1"/>
                  </a:solidFill>
                  <a:latin typeface="Montserrat Extra-Light" charset="-52"/>
                </a:rPr>
                <a:t>        На місці, де в середині </a:t>
              </a:r>
              <a:r>
                <a:rPr lang="en-BZ" sz="2400" dirty="0" smtClean="0">
                  <a:solidFill>
                    <a:schemeClr val="bg1"/>
                  </a:solidFill>
                  <a:latin typeface="Montserrat Extra-Light" charset="-52"/>
                </a:rPr>
                <a:t>XVII </a:t>
              </a:r>
              <a:r>
                <a:rPr lang="uk-UA" sz="2400" dirty="0" smtClean="0">
                  <a:solidFill>
                    <a:schemeClr val="bg1"/>
                  </a:solidFill>
                  <a:latin typeface="Montserrat Extra-Light" charset="-52"/>
                </a:rPr>
                <a:t>ст. розташовувалася гетьманська столиця, збудовано комплекс представлений відтвореними будівлями, що входили в гетьманську </a:t>
              </a:r>
              <a:r>
                <a:rPr lang="uk-UA" sz="2400" dirty="0" err="1" smtClean="0">
                  <a:solidFill>
                    <a:schemeClr val="bg1"/>
                  </a:solidFill>
                  <a:latin typeface="Montserrat Extra-Light" charset="-52"/>
                </a:rPr>
                <a:t>резиденціїю</a:t>
              </a:r>
              <a:r>
                <a:rPr lang="uk-UA" sz="2400" dirty="0" smtClean="0">
                  <a:solidFill>
                    <a:schemeClr val="bg1"/>
                  </a:solidFill>
                  <a:latin typeface="Montserrat Extra-Light" charset="-52"/>
                </a:rPr>
                <a:t> Богдана Хмельницького. Приміщення являють собою укріплені споруди гетьманського будинку, канцелярії Запорізького війська, козацької скарбниці та куреня козацької охорони. Всі споруди обнесені оборонним муром, біля входу якої розташовується вежа охорони. Резиденція містить в собі колекцію козацької зброї та одягу, значків та медалей </a:t>
              </a:r>
              <a:r>
                <a:rPr lang="en-BZ" sz="2400" dirty="0" smtClean="0">
                  <a:solidFill>
                    <a:schemeClr val="bg1"/>
                  </a:solidFill>
                  <a:latin typeface="Montserrat Extra-Light" charset="-52"/>
                </a:rPr>
                <a:t>XVII </a:t>
              </a:r>
              <a:r>
                <a:rPr lang="uk-UA" sz="2400" dirty="0" smtClean="0">
                  <a:solidFill>
                    <a:schemeClr val="bg1"/>
                  </a:solidFill>
                  <a:latin typeface="Montserrat Extra-Light" charset="-52"/>
                </a:rPr>
                <a:t>ст.</a:t>
              </a:r>
              <a:endParaRPr lang="en-US" sz="2400" dirty="0">
                <a:solidFill>
                  <a:schemeClr val="bg1"/>
                </a:solidFill>
                <a:latin typeface="Montserrat Extra-Light" charset="-52"/>
              </a:endParaRPr>
            </a:p>
          </p:txBody>
        </p:sp>
      </p:grpSp>
      <p:pic>
        <p:nvPicPr>
          <p:cNvPr id="5122" name="Picture 2" descr="ÐÐ¾Ð´Ð¾ÑÐ¾Ð¶ Ð£ÐºÑÐ°ÑÐ½Ð¾Ñ: ÑÐµÐ»Ð¾ Ð¡ÑÐ±Ð¾ÑÑÐ², ÑÐºÐµ Ð·Ð¾Ð±ÑÐ°Ð¶ÐµÐ½Ðµ Ð½Ð° 5-Ð³ÑÐ¸Ð²Ð½ÐµÐ²ÑÐ¹ ÐºÑÐ¿ÑÑÑ |  ÐÐ¾Ð²Ð¸Ð½Ð¸ Ð½Ð° Gazeta.ua"/>
          <p:cNvPicPr>
            <a:picLocks noChangeAspect="1" noChangeArrowheads="1"/>
          </p:cNvPicPr>
          <p:nvPr/>
        </p:nvPicPr>
        <p:blipFill>
          <a:blip r:embed="rId2" cstate="print"/>
          <a:srcRect/>
          <a:stretch>
            <a:fillRect/>
          </a:stretch>
        </p:blipFill>
        <p:spPr bwMode="auto">
          <a:xfrm>
            <a:off x="11368930" y="0"/>
            <a:ext cx="6919070" cy="5019676"/>
          </a:xfrm>
          <a:prstGeom prst="rect">
            <a:avLst/>
          </a:prstGeom>
          <a:noFill/>
        </p:spPr>
      </p:pic>
      <p:pic>
        <p:nvPicPr>
          <p:cNvPr id="5124" name="Picture 4" descr="Ð§Ð¸Ð³Ð¸ÑÐ¸Ð½: 3 Ð¼ÐµÑÑÐ°, ÐºÐ¾ÑÐ¾ÑÑÐµ ÑÑÐ¾Ð¸Ñ Ð¿Ð¾ÑÐµÑÐ¸ÑÑ Ð½Ð° Ð²Ð¾ÑÑÐ¸Ð½Ðµ Ð¥Ð¼ÐµÐ»ÑÐ½Ð¸ÑÐºÐ¾Ð³Ð¾ -  Tochka.net"/>
          <p:cNvPicPr>
            <a:picLocks noChangeAspect="1" noChangeArrowheads="1"/>
          </p:cNvPicPr>
          <p:nvPr/>
        </p:nvPicPr>
        <p:blipFill>
          <a:blip r:embed="rId3" cstate="print"/>
          <a:srcRect l="6720" r="4012"/>
          <a:stretch>
            <a:fillRect/>
          </a:stretch>
        </p:blipFill>
        <p:spPr bwMode="auto">
          <a:xfrm>
            <a:off x="11430000" y="5219700"/>
            <a:ext cx="6858000" cy="50673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TotalTime>
  <Words>1354</Words>
  <Application>Microsoft Office PowerPoint</Application>
  <PresentationFormat>Произвольный</PresentationFormat>
  <Paragraphs>74</Paragraphs>
  <Slides>14</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14</vt:i4>
      </vt:variant>
    </vt:vector>
  </HeadingPairs>
  <TitlesOfParts>
    <vt:vector size="22" baseType="lpstr">
      <vt:lpstr>Arial</vt:lpstr>
      <vt:lpstr>Montserrat Extra-Light</vt:lpstr>
      <vt:lpstr>Bell MT</vt:lpstr>
      <vt:lpstr>Calibri</vt:lpstr>
      <vt:lpstr>Old Standard Italics</vt:lpstr>
      <vt:lpstr>Old Standard</vt:lpstr>
      <vt:lpstr>Montserrat Semi-Bold Bold</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Коричневая Иллюстрированная Презентация Об Истории Древней Архитектуры</dc:title>
  <dc:creator>Админ</dc:creator>
  <cp:lastModifiedBy>Админ</cp:lastModifiedBy>
  <cp:revision>39</cp:revision>
  <dcterms:created xsi:type="dcterms:W3CDTF">2006-08-16T00:00:00Z</dcterms:created>
  <dcterms:modified xsi:type="dcterms:W3CDTF">2020-11-24T20:26:01Z</dcterms:modified>
  <dc:identifier>DAELbFCdtjQ</dc:identifier>
</cp:coreProperties>
</file>